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9" r:id="rId9"/>
    <p:sldId id="263" r:id="rId10"/>
    <p:sldId id="264" r:id="rId11"/>
    <p:sldId id="270" r:id="rId12"/>
    <p:sldId id="272" r:id="rId13"/>
    <p:sldId id="271" r:id="rId14"/>
    <p:sldId id="265" r:id="rId15"/>
    <p:sldId id="273" r:id="rId16"/>
    <p:sldId id="266" r:id="rId17"/>
    <p:sldId id="267" r:id="rId18"/>
    <p:sldId id="26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4" autoAdjust="0"/>
    <p:restoredTop sz="94660"/>
  </p:normalViewPr>
  <p:slideViewPr>
    <p:cSldViewPr snapToGrid="0">
      <p:cViewPr varScale="1">
        <p:scale>
          <a:sx n="91" d="100"/>
          <a:sy n="91" d="100"/>
        </p:scale>
        <p:origin x="14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2D9AAE-156B-408E-A8F2-1EF0136EC172}" type="datetimeFigureOut">
              <a:rPr lang="en-US" smtClean="0"/>
              <a:t>7/24/2020</a:t>
            </a:fld>
            <a:endParaRPr lang="en-US" dirty="0"/>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A386D7-C1D4-40A3-A5D3-E176438CB7CE}" type="slidenum">
              <a:rPr lang="en-US" smtClean="0"/>
              <a:t>‹#›</a:t>
            </a:fld>
            <a:endParaRPr lang="en-US" dirty="0"/>
          </a:p>
        </p:txBody>
      </p:sp>
    </p:spTree>
    <p:extLst>
      <p:ext uri="{BB962C8B-B14F-4D97-AF65-F5344CB8AC3E}">
        <p14:creationId xmlns:p14="http://schemas.microsoft.com/office/powerpoint/2010/main" val="2878744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74B02465-EA4E-4EF0-9519-A2882999D301}" type="datetime1">
              <a:rPr lang="tr-TR" smtClean="0"/>
              <a:t>24.07.2020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r>
              <a:rPr lang="en-US" dirty="0"/>
              <a:t>Veri Madenciliği Vize Ödevi- Ahmet Bedirhan SAĞIR S191210141</a:t>
            </a:r>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9AA737CC-E90B-4C77-AFBC-91EA301ADA79}" type="datetime1">
              <a:rPr lang="tr-TR" smtClean="0"/>
              <a:t>24.07.2020</a:t>
            </a:fld>
            <a:endParaRPr lang="en-US" dirty="0"/>
          </a:p>
        </p:txBody>
      </p:sp>
      <p:sp>
        <p:nvSpPr>
          <p:cNvPr id="5" name="Footer Placeholder 4"/>
          <p:cNvSpPr>
            <a:spLocks noGrp="1"/>
          </p:cNvSpPr>
          <p:nvPr>
            <p:ph type="ftr" sz="quarter" idx="11"/>
          </p:nvPr>
        </p:nvSpPr>
        <p:spPr/>
        <p:txBody>
          <a:bodyPr/>
          <a:lstStyle/>
          <a:p>
            <a:r>
              <a:rPr lang="en-US" dirty="0"/>
              <a:t>Veri Madenciliği Vize Ödevi- Ahmet Bedirhan SAĞIR S191210141</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a:xfrm>
            <a:off x="804672" y="320040"/>
            <a:ext cx="3657600" cy="320040"/>
          </a:xfrm>
        </p:spPr>
        <p:txBody>
          <a:bodyPr/>
          <a:lstStyle/>
          <a:p>
            <a:fld id="{238E7C38-0485-41B7-ADD0-9473D90AF366}" type="datetime1">
              <a:rPr lang="tr-TR" smtClean="0"/>
              <a:t>24.07.2020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r>
              <a:rPr lang="en-US" dirty="0"/>
              <a:t>Veri Madenciliği Vize Ödevi- Ahmet Bedirhan SAĞIR S191210141</a:t>
            </a:r>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tr-TR"/>
              <a:t>Asıl başlık stilini düzenlemek için tıklayın</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6F94976-08B6-4327-9A85-C7593BBEAFC8}" type="datetime1">
              <a:rPr lang="tr-TR" smtClean="0"/>
              <a:t>24.07.2020</a:t>
            </a:fld>
            <a:endParaRPr lang="en-US" dirty="0"/>
          </a:p>
        </p:txBody>
      </p:sp>
      <p:sp>
        <p:nvSpPr>
          <p:cNvPr id="5" name="Footer Placeholder 4"/>
          <p:cNvSpPr>
            <a:spLocks noGrp="1"/>
          </p:cNvSpPr>
          <p:nvPr>
            <p:ph type="ftr" sz="quarter" idx="11"/>
          </p:nvPr>
        </p:nvSpPr>
        <p:spPr/>
        <p:txBody>
          <a:bodyPr/>
          <a:lstStyle/>
          <a:p>
            <a:r>
              <a:rPr lang="en-US" dirty="0"/>
              <a:t>Veri Madenciliği Vize Ödevi- Ahmet Bedirhan SAĞIR S191210141</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a:xfrm>
            <a:off x="804672" y="320040"/>
            <a:ext cx="3657600" cy="320040"/>
          </a:xfrm>
        </p:spPr>
        <p:txBody>
          <a:bodyPr/>
          <a:lstStyle/>
          <a:p>
            <a:fld id="{343FE29B-C06D-4202-AB24-70B88D3E60F8}" type="datetime1">
              <a:rPr lang="tr-TR" smtClean="0"/>
              <a:t>24.07.2020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r>
              <a:rPr lang="en-US" dirty="0"/>
              <a:t>Veri Madenciliği Vize Ödevi- Ahmet Bedirhan SAĞIR S191210141</a:t>
            </a:r>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tr-TR"/>
              <a:t>Asıl başlık stilini düzenlemek için tıklayın</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a:xfrm>
            <a:off x="804672" y="320040"/>
            <a:ext cx="3657600" cy="320040"/>
          </a:xfrm>
        </p:spPr>
        <p:txBody>
          <a:bodyPr/>
          <a:lstStyle/>
          <a:p>
            <a:fld id="{40862093-29B9-49F7-9F6E-5095CF253A35}" type="datetime1">
              <a:rPr lang="tr-TR" smtClean="0"/>
              <a:t>24.07.2020</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r>
              <a:rPr lang="en-US" dirty="0"/>
              <a:t>Veri Madenciliği Vize Ödevi- Ahmet Bedirhan SAĞIR S191210141</a:t>
            </a:r>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5125305" y="1488985"/>
            <a:ext cx="6264350" cy="1696853"/>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5118447" y="4351687"/>
            <a:ext cx="6265588" cy="170406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a:xfrm>
            <a:off x="804672" y="320040"/>
            <a:ext cx="3657600" cy="320040"/>
          </a:xfrm>
        </p:spPr>
        <p:txBody>
          <a:bodyPr/>
          <a:lstStyle/>
          <a:p>
            <a:fld id="{83C29F69-7710-4694-B92E-3FEF741D6BDD}" type="datetime1">
              <a:rPr lang="tr-TR" smtClean="0"/>
              <a:t>24.07.2020</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r>
              <a:rPr lang="en-US" dirty="0"/>
              <a:t>Veri Madenciliği Vize Ödevi- Ahmet Bedirhan SAĞIR S191210141</a:t>
            </a:r>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A8B59D04-BC47-48FC-98EB-553E79B2F3DC}" type="datetime1">
              <a:rPr lang="tr-TR" smtClean="0"/>
              <a:t>24.07.2020</a:t>
            </a:fld>
            <a:endParaRPr lang="en-US" dirty="0"/>
          </a:p>
        </p:txBody>
      </p:sp>
      <p:sp>
        <p:nvSpPr>
          <p:cNvPr id="4" name="Footer Placeholder 3"/>
          <p:cNvSpPr>
            <a:spLocks noGrp="1"/>
          </p:cNvSpPr>
          <p:nvPr>
            <p:ph type="ftr" sz="quarter" idx="11"/>
          </p:nvPr>
        </p:nvSpPr>
        <p:spPr/>
        <p:txBody>
          <a:bodyPr/>
          <a:lstStyle/>
          <a:p>
            <a:r>
              <a:rPr lang="en-US" dirty="0"/>
              <a:t>Veri Madenciliği Vize Ödevi- Ahmet Bedirhan SAĞIR S191210141</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EF90EB6D-9DAF-464D-A241-40EA0E1A1EC6}" type="datetime1">
              <a:rPr lang="tr-TR" smtClean="0"/>
              <a:t>24.07.2020</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r>
              <a:rPr lang="en-US" dirty="0"/>
              <a:t>Veri Madenciliği Vize Ödevi- Ahmet Bedirhan SAĞIR S191210141</a:t>
            </a:r>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tr-TR"/>
              <a:t>Asıl başlık stilini düzenlemek için tıklayın</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C812A8-9B20-4FE4-817E-204A1A222F15}" type="datetime1">
              <a:rPr lang="tr-TR" smtClean="0"/>
              <a:t>24.07.2020</a:t>
            </a:fld>
            <a:endParaRPr lang="en-US" dirty="0"/>
          </a:p>
        </p:txBody>
      </p:sp>
      <p:sp>
        <p:nvSpPr>
          <p:cNvPr id="6" name="Footer Placeholder 5"/>
          <p:cNvSpPr>
            <a:spLocks noGrp="1"/>
          </p:cNvSpPr>
          <p:nvPr>
            <p:ph type="ftr" sz="quarter" idx="11"/>
          </p:nvPr>
        </p:nvSpPr>
        <p:spPr/>
        <p:txBody>
          <a:bodyPr/>
          <a:lstStyle/>
          <a:p>
            <a:r>
              <a:rPr lang="en-US" dirty="0"/>
              <a:t>Veri Madenciliği Vize Ödevi- Ahmet Bedirhan SAĞIR S191210141</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dirty="0"/>
              <a:t>Resim eklemek için simgeye tıklayın</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a:xfrm>
            <a:off x="804672" y="320040"/>
            <a:ext cx="3657600" cy="320040"/>
          </a:xfrm>
        </p:spPr>
        <p:txBody>
          <a:bodyPr/>
          <a:lstStyle/>
          <a:p>
            <a:fld id="{3218138F-7638-44B1-897D-F2955DA89273}" type="datetime1">
              <a:rPr lang="tr-TR" smtClean="0"/>
              <a:t>24.07.2020</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r>
              <a:rPr lang="en-US" dirty="0"/>
              <a:t>Veri Madenciliği Vize Ödevi- Ahmet Bedirhan SAĞIR S191210141</a:t>
            </a:r>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A3B77688-2458-4FCF-A6B8-3F452CD93280}" type="datetime1">
              <a:rPr lang="tr-TR" smtClean="0"/>
              <a:t>24.07.2020</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r>
              <a:rPr lang="en-US" dirty="0"/>
              <a:t>Veri Madenciliği Vize Ödevi- Ahmet Bedirhan SAĞIR S191210141</a:t>
            </a:r>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archive.ics.uci.edu/ml/datasets/Heart+failure+clinical+record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68DFD37-ED70-4363-AFF8-96EF767BC813}"/>
              </a:ext>
            </a:extLst>
          </p:cNvPr>
          <p:cNvSpPr>
            <a:spLocks noGrp="1"/>
          </p:cNvSpPr>
          <p:nvPr>
            <p:ph type="ctrTitle"/>
          </p:nvPr>
        </p:nvSpPr>
        <p:spPr/>
        <p:txBody>
          <a:bodyPr/>
          <a:lstStyle/>
          <a:p>
            <a:r>
              <a:rPr lang="tr-TR" dirty="0"/>
              <a:t>Veri Madenciliği Vize Ödevi</a:t>
            </a:r>
            <a:endParaRPr lang="en-US" dirty="0"/>
          </a:p>
        </p:txBody>
      </p:sp>
      <p:sp>
        <p:nvSpPr>
          <p:cNvPr id="3" name="Alt Başlık 2">
            <a:extLst>
              <a:ext uri="{FF2B5EF4-FFF2-40B4-BE49-F238E27FC236}">
                <a16:creationId xmlns:a16="http://schemas.microsoft.com/office/drawing/2014/main" id="{571BBC69-1C98-4DC0-8F7B-D95DFE03CC4F}"/>
              </a:ext>
            </a:extLst>
          </p:cNvPr>
          <p:cNvSpPr>
            <a:spLocks noGrp="1"/>
          </p:cNvSpPr>
          <p:nvPr>
            <p:ph type="subTitle" idx="1"/>
          </p:nvPr>
        </p:nvSpPr>
        <p:spPr/>
        <p:txBody>
          <a:bodyPr/>
          <a:lstStyle/>
          <a:p>
            <a:r>
              <a:rPr lang="tr-TR" dirty="0"/>
              <a:t>Ahmet Bedirhan SAĞIR-S191210141</a:t>
            </a:r>
            <a:endParaRPr lang="en-US" dirty="0"/>
          </a:p>
        </p:txBody>
      </p:sp>
    </p:spTree>
    <p:extLst>
      <p:ext uri="{BB962C8B-B14F-4D97-AF65-F5344CB8AC3E}">
        <p14:creationId xmlns:p14="http://schemas.microsoft.com/office/powerpoint/2010/main" val="26394595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07F89DA-3020-4548-9B85-1DB42C2F0CED}"/>
              </a:ext>
            </a:extLst>
          </p:cNvPr>
          <p:cNvSpPr>
            <a:spLocks noGrp="1"/>
          </p:cNvSpPr>
          <p:nvPr>
            <p:ph type="title"/>
          </p:nvPr>
        </p:nvSpPr>
        <p:spPr/>
        <p:txBody>
          <a:bodyPr>
            <a:normAutofit/>
          </a:bodyPr>
          <a:lstStyle/>
          <a:p>
            <a:r>
              <a:rPr lang="tr-TR" dirty="0"/>
              <a:t>Karar Ağacı oluşturma ve yorumlama</a:t>
            </a:r>
            <a:endParaRPr lang="en-US" dirty="0"/>
          </a:p>
        </p:txBody>
      </p:sp>
      <p:sp>
        <p:nvSpPr>
          <p:cNvPr id="3" name="İçerik Yer Tutucusu 2">
            <a:extLst>
              <a:ext uri="{FF2B5EF4-FFF2-40B4-BE49-F238E27FC236}">
                <a16:creationId xmlns:a16="http://schemas.microsoft.com/office/drawing/2014/main" id="{93F0377F-3527-449E-A028-A07E95EA63E8}"/>
              </a:ext>
            </a:extLst>
          </p:cNvPr>
          <p:cNvSpPr>
            <a:spLocks noGrp="1"/>
          </p:cNvSpPr>
          <p:nvPr>
            <p:ph idx="1"/>
          </p:nvPr>
        </p:nvSpPr>
        <p:spPr/>
        <p:txBody>
          <a:bodyPr>
            <a:normAutofit lnSpcReduction="10000"/>
          </a:bodyPr>
          <a:lstStyle/>
          <a:p>
            <a:r>
              <a:rPr lang="tr-TR" dirty="0"/>
              <a:t>Karar ağacını oluşturmadan önce, veriseti düzenlenmiştir.</a:t>
            </a:r>
          </a:p>
          <a:p>
            <a:r>
              <a:rPr lang="tr-TR" dirty="0"/>
              <a:t>Veriseti RapidMiner’e eklenmiştir. </a:t>
            </a:r>
          </a:p>
          <a:p>
            <a:r>
              <a:rPr lang="tr-TR" dirty="0"/>
              <a:t>Karar Ağacının neyin kararını vereceği tanımlanmıştır. (Kalp yetmezliğinden dolayı ölümün olup olmayacağına karar veriyor)</a:t>
            </a:r>
          </a:p>
          <a:p>
            <a:r>
              <a:rPr lang="tr-TR" dirty="0"/>
              <a:t>Karara etki eden öznitelikler belirlenmiştir</a:t>
            </a:r>
          </a:p>
          <a:p>
            <a:r>
              <a:rPr lang="tr-TR" dirty="0"/>
              <a:t>Veriseti %41 eğitim, %59 test verisi olacak şekilde 2’ye bölünmüştür</a:t>
            </a:r>
          </a:p>
          <a:p>
            <a:r>
              <a:rPr lang="tr-TR" dirty="0"/>
              <a:t>Verisetinin eğitim verisindeki veriler karar ağacına </a:t>
            </a:r>
            <a:r>
              <a:rPr lang="tr-TR" dirty="0" err="1"/>
              <a:t>input</a:t>
            </a:r>
            <a:r>
              <a:rPr lang="tr-TR" dirty="0"/>
              <a:t> olarak tanımlanmıştır</a:t>
            </a:r>
          </a:p>
          <a:p>
            <a:r>
              <a:rPr lang="tr-TR" dirty="0"/>
              <a:t>Karar ağacı «</a:t>
            </a:r>
            <a:r>
              <a:rPr lang="tr-TR" dirty="0" err="1"/>
              <a:t>gain</a:t>
            </a:r>
            <a:r>
              <a:rPr lang="tr-TR" dirty="0"/>
              <a:t> </a:t>
            </a:r>
            <a:r>
              <a:rPr lang="tr-TR" dirty="0" err="1"/>
              <a:t>ratio</a:t>
            </a:r>
            <a:r>
              <a:rPr lang="tr-TR" dirty="0"/>
              <a:t>» ya göre, budama </a:t>
            </a:r>
            <a:r>
              <a:rPr lang="tr-TR" dirty="0" err="1"/>
              <a:t>confidencesi</a:t>
            </a:r>
            <a:r>
              <a:rPr lang="tr-TR" dirty="0"/>
              <a:t> 0.25, ön budama </a:t>
            </a:r>
            <a:r>
              <a:rPr lang="tr-TR" dirty="0" err="1"/>
              <a:t>confidensi</a:t>
            </a:r>
            <a:r>
              <a:rPr lang="tr-TR" dirty="0"/>
              <a:t> 0.1, </a:t>
            </a:r>
            <a:r>
              <a:rPr lang="tr-TR" dirty="0" err="1"/>
              <a:t>maximal</a:t>
            </a:r>
            <a:r>
              <a:rPr lang="tr-TR" dirty="0"/>
              <a:t> derinliği 20 olacak şekilde oluşturulmuştur</a:t>
            </a:r>
          </a:p>
        </p:txBody>
      </p:sp>
      <p:sp>
        <p:nvSpPr>
          <p:cNvPr id="4" name="Veri Yer Tutucusu 3">
            <a:extLst>
              <a:ext uri="{FF2B5EF4-FFF2-40B4-BE49-F238E27FC236}">
                <a16:creationId xmlns:a16="http://schemas.microsoft.com/office/drawing/2014/main" id="{673A4DA1-F8DA-43B0-B8B4-74B7BC6790E4}"/>
              </a:ext>
            </a:extLst>
          </p:cNvPr>
          <p:cNvSpPr>
            <a:spLocks noGrp="1"/>
          </p:cNvSpPr>
          <p:nvPr>
            <p:ph type="dt" sz="half" idx="10"/>
          </p:nvPr>
        </p:nvSpPr>
        <p:spPr/>
        <p:txBody>
          <a:bodyPr/>
          <a:lstStyle/>
          <a:p>
            <a:fld id="{8F34F893-1B25-40CC-8908-D835197EFB57}" type="datetime1">
              <a:rPr lang="tr-TR" smtClean="0"/>
              <a:t>24.07.2020</a:t>
            </a:fld>
            <a:endParaRPr lang="en-US" dirty="0"/>
          </a:p>
        </p:txBody>
      </p:sp>
      <p:sp>
        <p:nvSpPr>
          <p:cNvPr id="5" name="Alt Bilgi Yer Tutucusu 4">
            <a:extLst>
              <a:ext uri="{FF2B5EF4-FFF2-40B4-BE49-F238E27FC236}">
                <a16:creationId xmlns:a16="http://schemas.microsoft.com/office/drawing/2014/main" id="{91B5D975-3693-49DF-B6D8-B6CEE5AD45D9}"/>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C2C5E982-84D8-4606-88C7-65CF4CB55649}"/>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extLst>
      <p:ext uri="{BB962C8B-B14F-4D97-AF65-F5344CB8AC3E}">
        <p14:creationId xmlns:p14="http://schemas.microsoft.com/office/powerpoint/2010/main" val="11373735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06A0BD-F176-49D7-8020-1C455C1A6D64}"/>
              </a:ext>
            </a:extLst>
          </p:cNvPr>
          <p:cNvSpPr>
            <a:spLocks noGrp="1"/>
          </p:cNvSpPr>
          <p:nvPr>
            <p:ph type="title"/>
          </p:nvPr>
        </p:nvSpPr>
        <p:spPr/>
        <p:txBody>
          <a:bodyPr>
            <a:normAutofit fontScale="90000"/>
          </a:bodyPr>
          <a:lstStyle/>
          <a:p>
            <a:r>
              <a:rPr lang="tr-TR" dirty="0"/>
              <a:t>Karar Ağacı oluşturma ve yorumlama-devam</a:t>
            </a:r>
          </a:p>
        </p:txBody>
      </p:sp>
      <p:sp>
        <p:nvSpPr>
          <p:cNvPr id="3" name="İçerik Yer Tutucusu 2">
            <a:extLst>
              <a:ext uri="{FF2B5EF4-FFF2-40B4-BE49-F238E27FC236}">
                <a16:creationId xmlns:a16="http://schemas.microsoft.com/office/drawing/2014/main" id="{1CE933DD-7BEE-4D2E-A227-A9B229A1D790}"/>
              </a:ext>
            </a:extLst>
          </p:cNvPr>
          <p:cNvSpPr>
            <a:spLocks noGrp="1"/>
          </p:cNvSpPr>
          <p:nvPr>
            <p:ph idx="1"/>
          </p:nvPr>
        </p:nvSpPr>
        <p:spPr/>
        <p:txBody>
          <a:bodyPr>
            <a:normAutofit fontScale="85000" lnSpcReduction="10000"/>
          </a:bodyPr>
          <a:lstStyle/>
          <a:p>
            <a:r>
              <a:rPr lang="tr-TR" dirty="0"/>
              <a:t>Karar ağacının sonucu ve test verisi ile mini bir model oluşturulmuş ve model, kendisini karar ağacıyla yani eğitim verisiyle eğiterek, test verilerinden bir karar çıkarmıştır.</a:t>
            </a:r>
          </a:p>
          <a:p>
            <a:r>
              <a:rPr lang="tr-TR" dirty="0"/>
              <a:t>Daha sonra ise modelin performansı ölçülmüş ve modelin çıkardığı tahmini kararlar, karar ağacı ve performans vektörü «</a:t>
            </a:r>
            <a:r>
              <a:rPr lang="tr-TR" dirty="0" err="1"/>
              <a:t>gain</a:t>
            </a:r>
            <a:r>
              <a:rPr lang="tr-TR" dirty="0"/>
              <a:t> </a:t>
            </a:r>
            <a:r>
              <a:rPr lang="tr-TR" dirty="0" err="1"/>
              <a:t>ratio</a:t>
            </a:r>
            <a:r>
              <a:rPr lang="tr-TR" dirty="0"/>
              <a:t>/kazanç oranı» algoritmasına göre elde edilmiştir.</a:t>
            </a:r>
          </a:p>
          <a:p>
            <a:r>
              <a:rPr lang="tr-TR" dirty="0" err="1"/>
              <a:t>RapidMiner</a:t>
            </a:r>
            <a:r>
              <a:rPr lang="tr-TR" dirty="0"/>
              <a:t> </a:t>
            </a:r>
            <a:r>
              <a:rPr lang="tr-TR" dirty="0" err="1"/>
              <a:t>daki</a:t>
            </a:r>
            <a:r>
              <a:rPr lang="tr-TR" dirty="0"/>
              <a:t> başka algoritmalar (</a:t>
            </a:r>
            <a:r>
              <a:rPr lang="tr-TR" dirty="0" err="1"/>
              <a:t>information</a:t>
            </a:r>
            <a:r>
              <a:rPr lang="tr-TR" dirty="0"/>
              <a:t> </a:t>
            </a:r>
            <a:r>
              <a:rPr lang="tr-TR" dirty="0" err="1"/>
              <a:t>gain</a:t>
            </a:r>
            <a:r>
              <a:rPr lang="tr-TR" dirty="0"/>
              <a:t>, </a:t>
            </a:r>
            <a:r>
              <a:rPr lang="tr-TR" dirty="0" err="1"/>
              <a:t>accuracy</a:t>
            </a:r>
            <a:r>
              <a:rPr lang="tr-TR" dirty="0"/>
              <a:t> ve </a:t>
            </a:r>
            <a:r>
              <a:rPr lang="tr-TR" dirty="0" err="1"/>
              <a:t>gini</a:t>
            </a:r>
            <a:r>
              <a:rPr lang="tr-TR" dirty="0"/>
              <a:t> </a:t>
            </a:r>
            <a:r>
              <a:rPr lang="tr-TR" dirty="0" err="1"/>
              <a:t>index</a:t>
            </a:r>
            <a:r>
              <a:rPr lang="tr-TR" dirty="0"/>
              <a:t>) kullanıldığında, ağaç uzunluğu ve modelin performans değerleri değişkenlik gösterir.</a:t>
            </a:r>
          </a:p>
          <a:p>
            <a:r>
              <a:rPr lang="tr-TR" dirty="0"/>
              <a:t>Performans ve anlamlı ağaç açısından en uygun olan ağaç, </a:t>
            </a:r>
            <a:r>
              <a:rPr lang="tr-TR" dirty="0" err="1"/>
              <a:t>gain</a:t>
            </a:r>
            <a:r>
              <a:rPr lang="tr-TR" dirty="0"/>
              <a:t> </a:t>
            </a:r>
            <a:r>
              <a:rPr lang="tr-TR" dirty="0" err="1"/>
              <a:t>index</a:t>
            </a:r>
            <a:r>
              <a:rPr lang="tr-TR" dirty="0"/>
              <a:t> ile elde edilerek yazılımın arayüz tasarımı ağaçtan elde edilen değerlerden faydalanarak yapılmıştır.</a:t>
            </a:r>
          </a:p>
          <a:p>
            <a:r>
              <a:rPr lang="tr-TR" dirty="0"/>
              <a:t>Karar ağacının budanma miktarı arttıkça, </a:t>
            </a:r>
            <a:r>
              <a:rPr lang="tr-TR" dirty="0" err="1"/>
              <a:t>Accuracy</a:t>
            </a:r>
            <a:r>
              <a:rPr lang="tr-TR" dirty="0"/>
              <a:t> ve AUC yüzde değerleri artmaktadır ancak bir karar verme işi tek bir kıstasa göre verilemeyeceği için, karara en çok etki eden kıstasları barındıran bir karar ağacı oluşturulmuştur.</a:t>
            </a:r>
          </a:p>
          <a:p>
            <a:r>
              <a:rPr lang="tr-TR" dirty="0"/>
              <a:t>Bir sonraki slaytta yer alan video, karar ağacını, performans vektörünü  ve veri işleme aşamalarını göstermektedir.</a:t>
            </a:r>
          </a:p>
        </p:txBody>
      </p:sp>
      <p:sp>
        <p:nvSpPr>
          <p:cNvPr id="4" name="Veri Yer Tutucusu 3">
            <a:extLst>
              <a:ext uri="{FF2B5EF4-FFF2-40B4-BE49-F238E27FC236}">
                <a16:creationId xmlns:a16="http://schemas.microsoft.com/office/drawing/2014/main" id="{3624B40D-F659-4BA9-A72F-49DF478A7BD6}"/>
              </a:ext>
            </a:extLst>
          </p:cNvPr>
          <p:cNvSpPr>
            <a:spLocks noGrp="1"/>
          </p:cNvSpPr>
          <p:nvPr>
            <p:ph type="dt" sz="half" idx="10"/>
          </p:nvPr>
        </p:nvSpPr>
        <p:spPr/>
        <p:txBody>
          <a:bodyPr/>
          <a:lstStyle/>
          <a:p>
            <a:fld id="{36F94976-08B6-4327-9A85-C7593BBEAFC8}" type="datetime1">
              <a:rPr lang="tr-TR" smtClean="0"/>
              <a:t>24.07.2020</a:t>
            </a:fld>
            <a:endParaRPr lang="en-US" dirty="0"/>
          </a:p>
        </p:txBody>
      </p:sp>
      <p:sp>
        <p:nvSpPr>
          <p:cNvPr id="5" name="Alt Bilgi Yer Tutucusu 4">
            <a:extLst>
              <a:ext uri="{FF2B5EF4-FFF2-40B4-BE49-F238E27FC236}">
                <a16:creationId xmlns:a16="http://schemas.microsoft.com/office/drawing/2014/main" id="{CF9F7650-0079-4308-AF7F-C40AF889FD4A}"/>
              </a:ext>
            </a:extLst>
          </p:cNvPr>
          <p:cNvSpPr>
            <a:spLocks noGrp="1"/>
          </p:cNvSpPr>
          <p:nvPr>
            <p:ph type="ftr" sz="quarter" idx="11"/>
          </p:nvPr>
        </p:nvSpPr>
        <p:spPr/>
        <p:txBody>
          <a:bodyPr/>
          <a:lstStyle/>
          <a:p>
            <a:r>
              <a:rPr lang="en-US"/>
              <a:t>Veri Madenciliği Vize Ödevi- Ahmet Bedirhan SAĞIR S191210141</a:t>
            </a:r>
            <a:endParaRPr lang="en-US" dirty="0"/>
          </a:p>
        </p:txBody>
      </p:sp>
      <p:sp>
        <p:nvSpPr>
          <p:cNvPr id="6" name="Slayt Numarası Yer Tutucusu 5">
            <a:extLst>
              <a:ext uri="{FF2B5EF4-FFF2-40B4-BE49-F238E27FC236}">
                <a16:creationId xmlns:a16="http://schemas.microsoft.com/office/drawing/2014/main" id="{8746ADBC-15C2-4B19-A304-A2803D3F4030}"/>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3988991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8B7982F-427D-473E-99B6-C7B9533F0D8A}"/>
              </a:ext>
            </a:extLst>
          </p:cNvPr>
          <p:cNvSpPr>
            <a:spLocks noGrp="1"/>
          </p:cNvSpPr>
          <p:nvPr>
            <p:ph type="title"/>
          </p:nvPr>
        </p:nvSpPr>
        <p:spPr/>
        <p:txBody>
          <a:bodyPr>
            <a:normAutofit fontScale="90000"/>
          </a:bodyPr>
          <a:lstStyle/>
          <a:p>
            <a:r>
              <a:rPr lang="tr-TR" dirty="0"/>
              <a:t>Karar Ağacı oluşturma ve yorumlama-devam</a:t>
            </a:r>
          </a:p>
        </p:txBody>
      </p:sp>
      <p:pic>
        <p:nvPicPr>
          <p:cNvPr id="19" name="karar_agaci">
            <a:hlinkClick r:id="" action="ppaction://media"/>
            <a:extLst>
              <a:ext uri="{FF2B5EF4-FFF2-40B4-BE49-F238E27FC236}">
                <a16:creationId xmlns:a16="http://schemas.microsoft.com/office/drawing/2014/main" id="{772EF0D3-2F35-4AF8-A473-4B8DCB0E736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61158"/>
          </a:xfrm>
        </p:spPr>
      </p:pic>
      <p:sp>
        <p:nvSpPr>
          <p:cNvPr id="4" name="Veri Yer Tutucusu 3">
            <a:extLst>
              <a:ext uri="{FF2B5EF4-FFF2-40B4-BE49-F238E27FC236}">
                <a16:creationId xmlns:a16="http://schemas.microsoft.com/office/drawing/2014/main" id="{0CA78A4E-49F0-4279-83BF-863E6F94CF97}"/>
              </a:ext>
            </a:extLst>
          </p:cNvPr>
          <p:cNvSpPr>
            <a:spLocks noGrp="1"/>
          </p:cNvSpPr>
          <p:nvPr>
            <p:ph type="dt" sz="half" idx="10"/>
          </p:nvPr>
        </p:nvSpPr>
        <p:spPr/>
        <p:txBody>
          <a:bodyPr/>
          <a:lstStyle/>
          <a:p>
            <a:fld id="{36F94976-08B6-4327-9A85-C7593BBEAFC8}" type="datetime1">
              <a:rPr lang="tr-TR" smtClean="0"/>
              <a:t>24.07.2020</a:t>
            </a:fld>
            <a:endParaRPr lang="en-US" dirty="0"/>
          </a:p>
        </p:txBody>
      </p:sp>
      <p:sp>
        <p:nvSpPr>
          <p:cNvPr id="5" name="Alt Bilgi Yer Tutucusu 4">
            <a:extLst>
              <a:ext uri="{FF2B5EF4-FFF2-40B4-BE49-F238E27FC236}">
                <a16:creationId xmlns:a16="http://schemas.microsoft.com/office/drawing/2014/main" id="{91DB4A37-ACFC-436F-B0AA-EF6A79EBF090}"/>
              </a:ext>
            </a:extLst>
          </p:cNvPr>
          <p:cNvSpPr>
            <a:spLocks noGrp="1"/>
          </p:cNvSpPr>
          <p:nvPr>
            <p:ph type="ftr" sz="quarter" idx="11"/>
          </p:nvPr>
        </p:nvSpPr>
        <p:spPr/>
        <p:txBody>
          <a:bodyPr/>
          <a:lstStyle/>
          <a:p>
            <a:r>
              <a:rPr lang="en-US"/>
              <a:t>Veri Madenciliği Vize Ödevi- Ahmet Bedirhan SAĞIR S191210141</a:t>
            </a:r>
            <a:endParaRPr lang="en-US" dirty="0"/>
          </a:p>
        </p:txBody>
      </p:sp>
      <p:sp>
        <p:nvSpPr>
          <p:cNvPr id="6" name="Slayt Numarası Yer Tutucusu 5">
            <a:extLst>
              <a:ext uri="{FF2B5EF4-FFF2-40B4-BE49-F238E27FC236}">
                <a16:creationId xmlns:a16="http://schemas.microsoft.com/office/drawing/2014/main" id="{E9BAC151-A0F5-4FA1-99B2-F7EA831BBD58}"/>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1225988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053"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
                </p:tgtEl>
              </p:cMediaNode>
            </p:video>
            <p:seq concurrent="1" nextAc="seek">
              <p:cTn id="8" restart="whenNotActive" fill="hold" evtFilter="cancelBubble" nodeType="interactiveSeq">
                <p:stCondLst>
                  <p:cond evt="onClick" delay="0">
                    <p:tgtEl>
                      <p:spTgt spid="1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
                                        </p:tgtEl>
                                      </p:cBhvr>
                                    </p:cmd>
                                  </p:childTnLst>
                                </p:cTn>
                              </p:par>
                            </p:childTnLst>
                          </p:cTn>
                        </p:par>
                      </p:childTnLst>
                    </p:cTn>
                  </p:par>
                </p:childTnLst>
              </p:cTn>
              <p:nextCondLst>
                <p:cond evt="onClick" delay="0">
                  <p:tgtEl>
                    <p:spTgt spid="19"/>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DCADCCB-CA1E-4ECC-B6EC-EA4E426C4573}"/>
              </a:ext>
            </a:extLst>
          </p:cNvPr>
          <p:cNvSpPr>
            <a:spLocks noGrp="1"/>
          </p:cNvSpPr>
          <p:nvPr>
            <p:ph type="title"/>
          </p:nvPr>
        </p:nvSpPr>
        <p:spPr/>
        <p:txBody>
          <a:bodyPr/>
          <a:lstStyle/>
          <a:p>
            <a:r>
              <a:rPr lang="tr-TR" dirty="0"/>
              <a:t>Performans</a:t>
            </a:r>
          </a:p>
        </p:txBody>
      </p:sp>
      <p:sp>
        <p:nvSpPr>
          <p:cNvPr id="3" name="İçerik Yer Tutucusu 2">
            <a:extLst>
              <a:ext uri="{FF2B5EF4-FFF2-40B4-BE49-F238E27FC236}">
                <a16:creationId xmlns:a16="http://schemas.microsoft.com/office/drawing/2014/main" id="{2495B598-1948-4898-A730-6C1E203BEBA4}"/>
              </a:ext>
            </a:extLst>
          </p:cNvPr>
          <p:cNvSpPr>
            <a:spLocks noGrp="1"/>
          </p:cNvSpPr>
          <p:nvPr>
            <p:ph idx="1"/>
          </p:nvPr>
        </p:nvSpPr>
        <p:spPr/>
        <p:txBody>
          <a:bodyPr/>
          <a:lstStyle/>
          <a:p>
            <a:r>
              <a:rPr lang="tr-TR" dirty="0"/>
              <a:t>Doğruluk-</a:t>
            </a:r>
            <a:r>
              <a:rPr lang="tr-TR" dirty="0" err="1"/>
              <a:t>Accuracy</a:t>
            </a:r>
            <a:r>
              <a:rPr lang="tr-TR" dirty="0"/>
              <a:t>: %79,10</a:t>
            </a:r>
          </a:p>
          <a:p>
            <a:r>
              <a:rPr lang="tr-TR" dirty="0"/>
              <a:t>Kesinlik-Precision: %83.74</a:t>
            </a:r>
          </a:p>
          <a:p>
            <a:r>
              <a:rPr lang="tr-TR" dirty="0"/>
              <a:t>Hassasiyet-</a:t>
            </a:r>
            <a:r>
              <a:rPr lang="tr-TR" dirty="0" err="1"/>
              <a:t>Recall</a:t>
            </a:r>
            <a:r>
              <a:rPr lang="tr-TR" dirty="0"/>
              <a:t>: %85.83</a:t>
            </a:r>
          </a:p>
          <a:p>
            <a:r>
              <a:rPr lang="tr-TR" dirty="0"/>
              <a:t>AUC Değeri:</a:t>
            </a:r>
          </a:p>
          <a:p>
            <a:pPr lvl="2"/>
            <a:r>
              <a:rPr lang="tr-TR" dirty="0"/>
              <a:t>En iyi: 0.825</a:t>
            </a:r>
          </a:p>
          <a:p>
            <a:pPr lvl="2"/>
            <a:r>
              <a:rPr lang="tr-TR" dirty="0"/>
              <a:t>Ortalama: 0.713</a:t>
            </a:r>
          </a:p>
          <a:p>
            <a:pPr lvl="2"/>
            <a:r>
              <a:rPr lang="tr-TR" dirty="0"/>
              <a:t>Kötümser: 0.612</a:t>
            </a:r>
          </a:p>
          <a:p>
            <a:r>
              <a:rPr lang="tr-TR" dirty="0"/>
              <a:t>Pozitif Sınıfı: Hayır kararları</a:t>
            </a:r>
          </a:p>
          <a:p>
            <a:r>
              <a:rPr lang="tr-TR" dirty="0"/>
              <a:t>Negatif Sınıfı: Evet kararları</a:t>
            </a:r>
          </a:p>
          <a:p>
            <a:endParaRPr lang="tr-TR" dirty="0"/>
          </a:p>
        </p:txBody>
      </p:sp>
      <p:sp>
        <p:nvSpPr>
          <p:cNvPr id="4" name="Veri Yer Tutucusu 3">
            <a:extLst>
              <a:ext uri="{FF2B5EF4-FFF2-40B4-BE49-F238E27FC236}">
                <a16:creationId xmlns:a16="http://schemas.microsoft.com/office/drawing/2014/main" id="{84402ECE-3825-4739-BF91-5EAAB46B13E5}"/>
              </a:ext>
            </a:extLst>
          </p:cNvPr>
          <p:cNvSpPr>
            <a:spLocks noGrp="1"/>
          </p:cNvSpPr>
          <p:nvPr>
            <p:ph type="dt" sz="half" idx="10"/>
          </p:nvPr>
        </p:nvSpPr>
        <p:spPr/>
        <p:txBody>
          <a:bodyPr/>
          <a:lstStyle/>
          <a:p>
            <a:fld id="{36F94976-08B6-4327-9A85-C7593BBEAFC8}" type="datetime1">
              <a:rPr lang="tr-TR" smtClean="0"/>
              <a:t>24.07.2020</a:t>
            </a:fld>
            <a:endParaRPr lang="en-US" dirty="0"/>
          </a:p>
        </p:txBody>
      </p:sp>
      <p:sp>
        <p:nvSpPr>
          <p:cNvPr id="5" name="Alt Bilgi Yer Tutucusu 4">
            <a:extLst>
              <a:ext uri="{FF2B5EF4-FFF2-40B4-BE49-F238E27FC236}">
                <a16:creationId xmlns:a16="http://schemas.microsoft.com/office/drawing/2014/main" id="{9520840B-1728-450B-B1FA-F9E909AF9759}"/>
              </a:ext>
            </a:extLst>
          </p:cNvPr>
          <p:cNvSpPr>
            <a:spLocks noGrp="1"/>
          </p:cNvSpPr>
          <p:nvPr>
            <p:ph type="ftr" sz="quarter" idx="11"/>
          </p:nvPr>
        </p:nvSpPr>
        <p:spPr/>
        <p:txBody>
          <a:bodyPr/>
          <a:lstStyle/>
          <a:p>
            <a:r>
              <a:rPr lang="en-US"/>
              <a:t>Veri Madenciliği Vize Ödevi- Ahmet Bedirhan SAĞIR S191210141</a:t>
            </a:r>
            <a:endParaRPr lang="en-US" dirty="0"/>
          </a:p>
        </p:txBody>
      </p:sp>
      <p:sp>
        <p:nvSpPr>
          <p:cNvPr id="6" name="Slayt Numarası Yer Tutucusu 5">
            <a:extLst>
              <a:ext uri="{FF2B5EF4-FFF2-40B4-BE49-F238E27FC236}">
                <a16:creationId xmlns:a16="http://schemas.microsoft.com/office/drawing/2014/main" id="{B628E963-FE4B-42AE-85AA-531441AEBCAC}"/>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27170935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93A2E0A-7DDB-4FA8-B407-A89BA834BE02}"/>
              </a:ext>
            </a:extLst>
          </p:cNvPr>
          <p:cNvSpPr>
            <a:spLocks noGrp="1"/>
          </p:cNvSpPr>
          <p:nvPr>
            <p:ph type="title"/>
          </p:nvPr>
        </p:nvSpPr>
        <p:spPr/>
        <p:txBody>
          <a:bodyPr/>
          <a:lstStyle/>
          <a:p>
            <a:r>
              <a:rPr lang="tr-TR" dirty="0"/>
              <a:t>KDS yazılımı hakkında</a:t>
            </a:r>
            <a:endParaRPr lang="en-US" dirty="0"/>
          </a:p>
        </p:txBody>
      </p:sp>
      <p:sp>
        <p:nvSpPr>
          <p:cNvPr id="3" name="İçerik Yer Tutucusu 2">
            <a:extLst>
              <a:ext uri="{FF2B5EF4-FFF2-40B4-BE49-F238E27FC236}">
                <a16:creationId xmlns:a16="http://schemas.microsoft.com/office/drawing/2014/main" id="{1D469F03-B782-4085-A037-F0C6CEB753BA}"/>
              </a:ext>
            </a:extLst>
          </p:cNvPr>
          <p:cNvSpPr>
            <a:spLocks noGrp="1"/>
          </p:cNvSpPr>
          <p:nvPr>
            <p:ph idx="1"/>
          </p:nvPr>
        </p:nvSpPr>
        <p:spPr>
          <a:xfrm>
            <a:off x="5118447" y="803185"/>
            <a:ext cx="6265833" cy="5303999"/>
          </a:xfrm>
        </p:spPr>
        <p:txBody>
          <a:bodyPr>
            <a:normAutofit fontScale="92500" lnSpcReduction="20000"/>
          </a:bodyPr>
          <a:lstStyle/>
          <a:p>
            <a:r>
              <a:rPr lang="tr-TR" dirty="0"/>
              <a:t>Temel olarak; doktor, kalp hastası olduğundan şüphelenilen hastaya ait karara etki eden öznitelik değerlerini sisteme girer.</a:t>
            </a:r>
          </a:p>
          <a:p>
            <a:r>
              <a:rPr lang="tr-TR" dirty="0"/>
              <a:t>Sistem ise belli kurallara göre oluşturulmuş modele (model, rapidminerde oluşturulmuştur.) ve modelden referans alınan değerlere göre, girilen değerleri karşılaştırarak, hastanın mevcut durumu ve gelecekteki akıbeti hakkında tahmini olarak bir sonuç çıktısı verir. Buradan gelen sonuca göre doktor, hasta için gerekeni yerine getirir. </a:t>
            </a:r>
          </a:p>
          <a:p>
            <a:r>
              <a:rPr lang="tr-TR" dirty="0"/>
              <a:t>Verilen karar, hastada kalp yetmezliğinin olup olmamasıdır.</a:t>
            </a:r>
          </a:p>
          <a:p>
            <a:r>
              <a:rPr lang="tr-TR" dirty="0"/>
              <a:t>Burada unutulmaması gereken; KDS yazılımının nihai karar verici olmadığı, sadece ilgili otoritelerce verilecek olan nihai karara destek verdiğidir. </a:t>
            </a:r>
          </a:p>
          <a:p>
            <a:r>
              <a:rPr lang="tr-TR" b="1" u="sng" dirty="0"/>
              <a:t>Yani karar verme yetkisi yazılıma değil ilgili otoriteye aittir.</a:t>
            </a:r>
            <a:endParaRPr lang="en-US" b="1" u="sng" dirty="0"/>
          </a:p>
        </p:txBody>
      </p:sp>
      <p:sp>
        <p:nvSpPr>
          <p:cNvPr id="4" name="Veri Yer Tutucusu 3">
            <a:extLst>
              <a:ext uri="{FF2B5EF4-FFF2-40B4-BE49-F238E27FC236}">
                <a16:creationId xmlns:a16="http://schemas.microsoft.com/office/drawing/2014/main" id="{60B6D308-2A5B-4A8F-A42C-470A61517405}"/>
              </a:ext>
            </a:extLst>
          </p:cNvPr>
          <p:cNvSpPr>
            <a:spLocks noGrp="1"/>
          </p:cNvSpPr>
          <p:nvPr>
            <p:ph type="dt" sz="half" idx="10"/>
          </p:nvPr>
        </p:nvSpPr>
        <p:spPr/>
        <p:txBody>
          <a:bodyPr/>
          <a:lstStyle/>
          <a:p>
            <a:fld id="{B65C9D9F-3D84-4E54-B9F5-2CAE549410CD}" type="datetime1">
              <a:rPr lang="tr-TR" smtClean="0"/>
              <a:t>24.07.2020</a:t>
            </a:fld>
            <a:endParaRPr lang="en-US" dirty="0"/>
          </a:p>
        </p:txBody>
      </p:sp>
      <p:sp>
        <p:nvSpPr>
          <p:cNvPr id="5" name="Alt Bilgi Yer Tutucusu 4">
            <a:extLst>
              <a:ext uri="{FF2B5EF4-FFF2-40B4-BE49-F238E27FC236}">
                <a16:creationId xmlns:a16="http://schemas.microsoft.com/office/drawing/2014/main" id="{E0A7B307-5546-4860-A2F2-B9728F359C65}"/>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D31F47AC-E480-4DD0-99C2-4B64B8464B88}"/>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923699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26186CF-D136-45B7-ABC6-3FE5D4B59B66}"/>
              </a:ext>
            </a:extLst>
          </p:cNvPr>
          <p:cNvSpPr>
            <a:spLocks noGrp="1"/>
          </p:cNvSpPr>
          <p:nvPr>
            <p:ph type="title"/>
          </p:nvPr>
        </p:nvSpPr>
        <p:spPr/>
        <p:txBody>
          <a:bodyPr/>
          <a:lstStyle/>
          <a:p>
            <a:r>
              <a:rPr lang="tr-TR" dirty="0"/>
              <a:t>KDS yazılımı hakkında-devam</a:t>
            </a:r>
          </a:p>
        </p:txBody>
      </p:sp>
      <p:sp>
        <p:nvSpPr>
          <p:cNvPr id="3" name="İçerik Yer Tutucusu 2">
            <a:extLst>
              <a:ext uri="{FF2B5EF4-FFF2-40B4-BE49-F238E27FC236}">
                <a16:creationId xmlns:a16="http://schemas.microsoft.com/office/drawing/2014/main" id="{4CDB9FE6-8A4A-419A-86E7-13D25CA52442}"/>
              </a:ext>
            </a:extLst>
          </p:cNvPr>
          <p:cNvSpPr>
            <a:spLocks noGrp="1"/>
          </p:cNvSpPr>
          <p:nvPr>
            <p:ph idx="1"/>
          </p:nvPr>
        </p:nvSpPr>
        <p:spPr/>
        <p:txBody>
          <a:bodyPr/>
          <a:lstStyle/>
          <a:p>
            <a:r>
              <a:rPr lang="tr-TR" dirty="0"/>
              <a:t>KDS arayüz yazılımı Java® dili kullanılarak, </a:t>
            </a:r>
            <a:r>
              <a:rPr lang="tr-TR" dirty="0" err="1"/>
              <a:t>Netbeans</a:t>
            </a:r>
            <a:r>
              <a:rPr lang="tr-TR" dirty="0"/>
              <a:t> IDE programında Windows Form Uygulaması olarak yazılmıştır.</a:t>
            </a:r>
          </a:p>
          <a:p>
            <a:r>
              <a:rPr lang="tr-TR" dirty="0"/>
              <a:t>Arayüz yazılımı oluşturulurken, karar ağacındaki kıstaslar ve değerler dikkate alınmış ve bu değerler ile girilen değerler if-else şeklinde karşılaştırılarak, olası karar belirtilmiştir. </a:t>
            </a:r>
          </a:p>
        </p:txBody>
      </p:sp>
      <p:sp>
        <p:nvSpPr>
          <p:cNvPr id="4" name="Veri Yer Tutucusu 3">
            <a:extLst>
              <a:ext uri="{FF2B5EF4-FFF2-40B4-BE49-F238E27FC236}">
                <a16:creationId xmlns:a16="http://schemas.microsoft.com/office/drawing/2014/main" id="{D5929B81-569D-440F-8E52-EB0CBDCB3966}"/>
              </a:ext>
            </a:extLst>
          </p:cNvPr>
          <p:cNvSpPr>
            <a:spLocks noGrp="1"/>
          </p:cNvSpPr>
          <p:nvPr>
            <p:ph type="dt" sz="half" idx="10"/>
          </p:nvPr>
        </p:nvSpPr>
        <p:spPr/>
        <p:txBody>
          <a:bodyPr/>
          <a:lstStyle/>
          <a:p>
            <a:fld id="{36F94976-08B6-4327-9A85-C7593BBEAFC8}" type="datetime1">
              <a:rPr lang="tr-TR" smtClean="0"/>
              <a:t>24.07.2020</a:t>
            </a:fld>
            <a:endParaRPr lang="en-US" dirty="0"/>
          </a:p>
        </p:txBody>
      </p:sp>
      <p:sp>
        <p:nvSpPr>
          <p:cNvPr id="5" name="Alt Bilgi Yer Tutucusu 4">
            <a:extLst>
              <a:ext uri="{FF2B5EF4-FFF2-40B4-BE49-F238E27FC236}">
                <a16:creationId xmlns:a16="http://schemas.microsoft.com/office/drawing/2014/main" id="{9876256B-C771-4AD4-BEAE-1E165A106C71}"/>
              </a:ext>
            </a:extLst>
          </p:cNvPr>
          <p:cNvSpPr>
            <a:spLocks noGrp="1"/>
          </p:cNvSpPr>
          <p:nvPr>
            <p:ph type="ftr" sz="quarter" idx="11"/>
          </p:nvPr>
        </p:nvSpPr>
        <p:spPr/>
        <p:txBody>
          <a:bodyPr/>
          <a:lstStyle/>
          <a:p>
            <a:r>
              <a:rPr lang="en-US"/>
              <a:t>Veri Madenciliği Vize Ödevi- Ahmet Bedirhan SAĞIR S191210141</a:t>
            </a:r>
            <a:endParaRPr lang="en-US" dirty="0"/>
          </a:p>
        </p:txBody>
      </p:sp>
      <p:sp>
        <p:nvSpPr>
          <p:cNvPr id="6" name="Slayt Numarası Yer Tutucusu 5">
            <a:extLst>
              <a:ext uri="{FF2B5EF4-FFF2-40B4-BE49-F238E27FC236}">
                <a16:creationId xmlns:a16="http://schemas.microsoft.com/office/drawing/2014/main" id="{D03F2CAA-CDB2-4420-AF41-9974EFDD3CBD}"/>
              </a:ext>
            </a:extLst>
          </p:cNvPr>
          <p:cNvSpPr>
            <a:spLocks noGrp="1"/>
          </p:cNvSpPr>
          <p:nvPr>
            <p:ph type="sldNum" sz="quarter" idx="12"/>
          </p:nvPr>
        </p:nvSpPr>
        <p:spPr/>
        <p:txBody>
          <a:bodyPr/>
          <a:lstStyle/>
          <a:p>
            <a:fld id="{6D22F896-40B5-4ADD-8801-0D06FADFA095}" type="slidenum">
              <a:rPr lang="en-US" smtClean="0"/>
              <a:t>15</a:t>
            </a:fld>
            <a:endParaRPr lang="en-US" dirty="0"/>
          </a:p>
        </p:txBody>
      </p:sp>
    </p:spTree>
    <p:extLst>
      <p:ext uri="{BB962C8B-B14F-4D97-AF65-F5344CB8AC3E}">
        <p14:creationId xmlns:p14="http://schemas.microsoft.com/office/powerpoint/2010/main" val="2628215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4BD6C32-06E4-478D-B418-E250CEBE46A0}"/>
              </a:ext>
            </a:extLst>
          </p:cNvPr>
          <p:cNvSpPr>
            <a:spLocks noGrp="1"/>
          </p:cNvSpPr>
          <p:nvPr>
            <p:ph type="title"/>
          </p:nvPr>
        </p:nvSpPr>
        <p:spPr/>
        <p:txBody>
          <a:bodyPr/>
          <a:lstStyle/>
          <a:p>
            <a:r>
              <a:rPr lang="tr-TR" dirty="0"/>
              <a:t>KDS yazılımı hakkında-devam</a:t>
            </a:r>
            <a:endParaRPr lang="en-US" dirty="0"/>
          </a:p>
        </p:txBody>
      </p:sp>
      <p:sp>
        <p:nvSpPr>
          <p:cNvPr id="3" name="İçerik Yer Tutucusu 2">
            <a:extLst>
              <a:ext uri="{FF2B5EF4-FFF2-40B4-BE49-F238E27FC236}">
                <a16:creationId xmlns:a16="http://schemas.microsoft.com/office/drawing/2014/main" id="{4ADE8651-3F5F-46B7-80AE-0838692733A8}"/>
              </a:ext>
            </a:extLst>
          </p:cNvPr>
          <p:cNvSpPr>
            <a:spLocks noGrp="1"/>
          </p:cNvSpPr>
          <p:nvPr>
            <p:ph idx="1"/>
          </p:nvPr>
        </p:nvSpPr>
        <p:spPr/>
        <p:txBody>
          <a:bodyPr/>
          <a:lstStyle/>
          <a:p>
            <a:r>
              <a:rPr lang="tr-TR" dirty="0"/>
              <a:t>Yaş ve gün değerleri haricindeki tüm sayısal değerler </a:t>
            </a:r>
            <a:r>
              <a:rPr lang="tr-TR" dirty="0" err="1"/>
              <a:t>floattır</a:t>
            </a:r>
            <a:r>
              <a:rPr lang="tr-TR" dirty="0"/>
              <a:t>.</a:t>
            </a:r>
          </a:p>
          <a:p>
            <a:r>
              <a:rPr lang="tr-TR" dirty="0"/>
              <a:t>Yaş ve gün integer </a:t>
            </a:r>
            <a:r>
              <a:rPr lang="tr-TR" dirty="0" err="1"/>
              <a:t>dır</a:t>
            </a:r>
            <a:r>
              <a:rPr lang="tr-TR" dirty="0"/>
              <a:t>.</a:t>
            </a:r>
          </a:p>
          <a:p>
            <a:r>
              <a:rPr lang="tr-TR" dirty="0"/>
              <a:t>Sisteme girmek için gerekli kullanıcı adı ve parolasının her ikisine de «admin» yazılması gerekmektedir.</a:t>
            </a:r>
          </a:p>
          <a:p>
            <a:r>
              <a:rPr lang="tr-TR" dirty="0"/>
              <a:t>Sisteme girildiğinde öncelikle hastanın takip süresinin gün olarak girilmesi gerekir.</a:t>
            </a:r>
          </a:p>
          <a:p>
            <a:r>
              <a:rPr lang="tr-TR" dirty="0"/>
              <a:t>Gün girildikten sonra istenilen değerlerin tamamı doldurulur ve sonuç için «Teşhis Koy» tuşuna basılır</a:t>
            </a:r>
          </a:p>
          <a:p>
            <a:r>
              <a:rPr lang="tr-TR" dirty="0"/>
              <a:t>Çıkan sonuç %79.13 doğruluk değerine sahiptir.</a:t>
            </a:r>
          </a:p>
          <a:p>
            <a:endParaRPr lang="en-US" dirty="0"/>
          </a:p>
        </p:txBody>
      </p:sp>
      <p:sp>
        <p:nvSpPr>
          <p:cNvPr id="4" name="Veri Yer Tutucusu 3">
            <a:extLst>
              <a:ext uri="{FF2B5EF4-FFF2-40B4-BE49-F238E27FC236}">
                <a16:creationId xmlns:a16="http://schemas.microsoft.com/office/drawing/2014/main" id="{3671DA2E-0C84-414C-B4AC-12E578E78F18}"/>
              </a:ext>
            </a:extLst>
          </p:cNvPr>
          <p:cNvSpPr>
            <a:spLocks noGrp="1"/>
          </p:cNvSpPr>
          <p:nvPr>
            <p:ph type="dt" sz="half" idx="10"/>
          </p:nvPr>
        </p:nvSpPr>
        <p:spPr/>
        <p:txBody>
          <a:bodyPr/>
          <a:lstStyle/>
          <a:p>
            <a:fld id="{A9E209DA-55B9-4AD5-B519-06A6BE0E2A00}" type="datetime1">
              <a:rPr lang="tr-TR" smtClean="0"/>
              <a:t>24.07.2020</a:t>
            </a:fld>
            <a:endParaRPr lang="en-US" dirty="0"/>
          </a:p>
        </p:txBody>
      </p:sp>
      <p:sp>
        <p:nvSpPr>
          <p:cNvPr id="5" name="Alt Bilgi Yer Tutucusu 4">
            <a:extLst>
              <a:ext uri="{FF2B5EF4-FFF2-40B4-BE49-F238E27FC236}">
                <a16:creationId xmlns:a16="http://schemas.microsoft.com/office/drawing/2014/main" id="{9E33DC76-F28E-4796-9FDF-D31B0E472D6C}"/>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2A1BB002-E35E-4980-A9C4-D3CDC438E159}"/>
              </a:ext>
            </a:extLst>
          </p:cNvPr>
          <p:cNvSpPr>
            <a:spLocks noGrp="1"/>
          </p:cNvSpPr>
          <p:nvPr>
            <p:ph type="sldNum" sz="quarter" idx="12"/>
          </p:nvPr>
        </p:nvSpPr>
        <p:spPr/>
        <p:txBody>
          <a:bodyPr/>
          <a:lstStyle/>
          <a:p>
            <a:fld id="{6D22F896-40B5-4ADD-8801-0D06FADFA095}" type="slidenum">
              <a:rPr lang="en-US" smtClean="0"/>
              <a:t>16</a:t>
            </a:fld>
            <a:endParaRPr lang="en-US" dirty="0"/>
          </a:p>
        </p:txBody>
      </p:sp>
    </p:spTree>
    <p:extLst>
      <p:ext uri="{BB962C8B-B14F-4D97-AF65-F5344CB8AC3E}">
        <p14:creationId xmlns:p14="http://schemas.microsoft.com/office/powerpoint/2010/main" val="39364475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127A20D-81BE-4C71-820C-CDF197EDB34B}"/>
              </a:ext>
            </a:extLst>
          </p:cNvPr>
          <p:cNvSpPr>
            <a:spLocks noGrp="1"/>
          </p:cNvSpPr>
          <p:nvPr>
            <p:ph type="title"/>
          </p:nvPr>
        </p:nvSpPr>
        <p:spPr/>
        <p:txBody>
          <a:bodyPr/>
          <a:lstStyle/>
          <a:p>
            <a:r>
              <a:rPr lang="tr-TR" dirty="0"/>
              <a:t>KDS nasıl çalışıyor (Video)</a:t>
            </a:r>
            <a:endParaRPr lang="en-US" dirty="0"/>
          </a:p>
        </p:txBody>
      </p:sp>
      <p:pic>
        <p:nvPicPr>
          <p:cNvPr id="7" name="kds_arayuz">
            <a:hlinkClick r:id="" action="ppaction://media"/>
            <a:extLst>
              <a:ext uri="{FF2B5EF4-FFF2-40B4-BE49-F238E27FC236}">
                <a16:creationId xmlns:a16="http://schemas.microsoft.com/office/drawing/2014/main" id="{23DEE45B-73AA-41FF-AD8D-9D5D7893F82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0974" cy="6858000"/>
          </a:xfrm>
        </p:spPr>
      </p:pic>
      <p:sp>
        <p:nvSpPr>
          <p:cNvPr id="4" name="Veri Yer Tutucusu 3">
            <a:extLst>
              <a:ext uri="{FF2B5EF4-FFF2-40B4-BE49-F238E27FC236}">
                <a16:creationId xmlns:a16="http://schemas.microsoft.com/office/drawing/2014/main" id="{54A7E47B-384C-4969-8D32-6E2EB3C2D29C}"/>
              </a:ext>
            </a:extLst>
          </p:cNvPr>
          <p:cNvSpPr>
            <a:spLocks noGrp="1"/>
          </p:cNvSpPr>
          <p:nvPr>
            <p:ph type="dt" sz="half" idx="10"/>
          </p:nvPr>
        </p:nvSpPr>
        <p:spPr/>
        <p:txBody>
          <a:bodyPr/>
          <a:lstStyle/>
          <a:p>
            <a:fld id="{C69A86C4-94F5-4FF2-97D4-FF4D2EC54C3A}" type="datetime1">
              <a:rPr lang="tr-TR" smtClean="0"/>
              <a:t>24.07.2020</a:t>
            </a:fld>
            <a:endParaRPr lang="en-US" dirty="0"/>
          </a:p>
        </p:txBody>
      </p:sp>
      <p:sp>
        <p:nvSpPr>
          <p:cNvPr id="5" name="Alt Bilgi Yer Tutucusu 4">
            <a:extLst>
              <a:ext uri="{FF2B5EF4-FFF2-40B4-BE49-F238E27FC236}">
                <a16:creationId xmlns:a16="http://schemas.microsoft.com/office/drawing/2014/main" id="{00DA87E0-3FF5-4D20-AABD-5EE75419DBA1}"/>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6A5669E5-4374-4D20-8EF8-4045B3E5F670}"/>
              </a:ext>
            </a:extLst>
          </p:cNvPr>
          <p:cNvSpPr>
            <a:spLocks noGrp="1"/>
          </p:cNvSpPr>
          <p:nvPr>
            <p:ph type="sldNum" sz="quarter" idx="12"/>
          </p:nvPr>
        </p:nvSpPr>
        <p:spPr/>
        <p:txBody>
          <a:bodyPr/>
          <a:lstStyle/>
          <a:p>
            <a:fld id="{6D22F896-40B5-4ADD-8801-0D06FADFA095}" type="slidenum">
              <a:rPr lang="en-US" smtClean="0"/>
              <a:t>17</a:t>
            </a:fld>
            <a:endParaRPr lang="en-US" dirty="0"/>
          </a:p>
        </p:txBody>
      </p:sp>
    </p:spTree>
    <p:extLst>
      <p:ext uri="{BB962C8B-B14F-4D97-AF65-F5344CB8AC3E}">
        <p14:creationId xmlns:p14="http://schemas.microsoft.com/office/powerpoint/2010/main" val="1324614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61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155FD5F4-58DE-484C-B5C1-EBA707A3D543}"/>
              </a:ext>
            </a:extLst>
          </p:cNvPr>
          <p:cNvSpPr txBox="1"/>
          <p:nvPr/>
        </p:nvSpPr>
        <p:spPr>
          <a:xfrm>
            <a:off x="2565721" y="2844225"/>
            <a:ext cx="7060557" cy="584775"/>
          </a:xfrm>
          <a:prstGeom prst="rect">
            <a:avLst/>
          </a:prstGeom>
          <a:noFill/>
        </p:spPr>
        <p:txBody>
          <a:bodyPr wrap="square" rtlCol="0">
            <a:spAutoFit/>
          </a:bodyPr>
          <a:lstStyle/>
          <a:p>
            <a:pPr algn="ctr"/>
            <a:r>
              <a:rPr lang="tr-TR" sz="3200" dirty="0"/>
              <a:t>TEŞEKKÜRLER</a:t>
            </a:r>
            <a:endParaRPr lang="en-US" sz="3200" dirty="0"/>
          </a:p>
        </p:txBody>
      </p:sp>
      <p:sp>
        <p:nvSpPr>
          <p:cNvPr id="3" name="Veri Yer Tutucusu 2">
            <a:extLst>
              <a:ext uri="{FF2B5EF4-FFF2-40B4-BE49-F238E27FC236}">
                <a16:creationId xmlns:a16="http://schemas.microsoft.com/office/drawing/2014/main" id="{20A7834A-A627-4C03-A908-C9EDB20C0C8D}"/>
              </a:ext>
            </a:extLst>
          </p:cNvPr>
          <p:cNvSpPr>
            <a:spLocks noGrp="1"/>
          </p:cNvSpPr>
          <p:nvPr>
            <p:ph type="dt" sz="half" idx="10"/>
          </p:nvPr>
        </p:nvSpPr>
        <p:spPr/>
        <p:txBody>
          <a:bodyPr/>
          <a:lstStyle/>
          <a:p>
            <a:fld id="{9D2938DE-D59B-4806-85DF-11A62590DAF5}" type="datetime1">
              <a:rPr lang="tr-TR" smtClean="0"/>
              <a:t>24.07.2020</a:t>
            </a:fld>
            <a:endParaRPr lang="en-US" dirty="0"/>
          </a:p>
        </p:txBody>
      </p:sp>
      <p:sp>
        <p:nvSpPr>
          <p:cNvPr id="4" name="Alt Bilgi Yer Tutucusu 3">
            <a:extLst>
              <a:ext uri="{FF2B5EF4-FFF2-40B4-BE49-F238E27FC236}">
                <a16:creationId xmlns:a16="http://schemas.microsoft.com/office/drawing/2014/main" id="{833CF6D7-639E-42EB-B640-FBE9C829E47E}"/>
              </a:ext>
            </a:extLst>
          </p:cNvPr>
          <p:cNvSpPr>
            <a:spLocks noGrp="1"/>
          </p:cNvSpPr>
          <p:nvPr>
            <p:ph type="ftr" sz="quarter" idx="11"/>
          </p:nvPr>
        </p:nvSpPr>
        <p:spPr/>
        <p:txBody>
          <a:bodyPr/>
          <a:lstStyle/>
          <a:p>
            <a:r>
              <a:rPr lang="en-US" dirty="0"/>
              <a:t>Veri Madenciliği Vize Ödevi- Ahmet Bedirhan SAĞIR S191210141</a:t>
            </a:r>
          </a:p>
        </p:txBody>
      </p:sp>
      <p:sp>
        <p:nvSpPr>
          <p:cNvPr id="5" name="Slayt Numarası Yer Tutucusu 4">
            <a:extLst>
              <a:ext uri="{FF2B5EF4-FFF2-40B4-BE49-F238E27FC236}">
                <a16:creationId xmlns:a16="http://schemas.microsoft.com/office/drawing/2014/main" id="{AF7E66AC-57D0-4C57-9C4E-8A756FEC22C6}"/>
              </a:ext>
            </a:extLst>
          </p:cNvPr>
          <p:cNvSpPr>
            <a:spLocks noGrp="1"/>
          </p:cNvSpPr>
          <p:nvPr>
            <p:ph type="sldNum" sz="quarter" idx="12"/>
          </p:nvPr>
        </p:nvSpPr>
        <p:spPr/>
        <p:txBody>
          <a:bodyPr/>
          <a:lstStyle/>
          <a:p>
            <a:fld id="{6D22F896-40B5-4ADD-8801-0D06FADFA095}" type="slidenum">
              <a:rPr lang="en-US" smtClean="0"/>
              <a:t>18</a:t>
            </a:fld>
            <a:endParaRPr lang="en-US" dirty="0"/>
          </a:p>
        </p:txBody>
      </p:sp>
    </p:spTree>
    <p:extLst>
      <p:ext uri="{BB962C8B-B14F-4D97-AF65-F5344CB8AC3E}">
        <p14:creationId xmlns:p14="http://schemas.microsoft.com/office/powerpoint/2010/main" val="2314263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7DCB365-A64E-4F55-9EC2-7104A570328D}"/>
              </a:ext>
            </a:extLst>
          </p:cNvPr>
          <p:cNvSpPr>
            <a:spLocks noGrp="1"/>
          </p:cNvSpPr>
          <p:nvPr>
            <p:ph type="title"/>
          </p:nvPr>
        </p:nvSpPr>
        <p:spPr/>
        <p:txBody>
          <a:bodyPr/>
          <a:lstStyle/>
          <a:p>
            <a:r>
              <a:rPr lang="tr-TR" dirty="0"/>
              <a:t>Konu Başlıkları</a:t>
            </a:r>
            <a:endParaRPr lang="en-US" dirty="0"/>
          </a:p>
        </p:txBody>
      </p:sp>
      <p:sp>
        <p:nvSpPr>
          <p:cNvPr id="3" name="İçerik Yer Tutucusu 2">
            <a:extLst>
              <a:ext uri="{FF2B5EF4-FFF2-40B4-BE49-F238E27FC236}">
                <a16:creationId xmlns:a16="http://schemas.microsoft.com/office/drawing/2014/main" id="{FF17045C-DC5E-4916-A739-765DFDBEA19E}"/>
              </a:ext>
            </a:extLst>
          </p:cNvPr>
          <p:cNvSpPr>
            <a:spLocks noGrp="1"/>
          </p:cNvSpPr>
          <p:nvPr>
            <p:ph idx="1"/>
          </p:nvPr>
        </p:nvSpPr>
        <p:spPr/>
        <p:txBody>
          <a:bodyPr/>
          <a:lstStyle/>
          <a:p>
            <a:r>
              <a:rPr lang="tr-TR" dirty="0"/>
              <a:t>Karar Destek Sistemi (KDS) Nedir?</a:t>
            </a:r>
          </a:p>
          <a:p>
            <a:r>
              <a:rPr lang="tr-TR" dirty="0"/>
              <a:t>Kullanılan Veriseti </a:t>
            </a:r>
          </a:p>
          <a:p>
            <a:r>
              <a:rPr lang="tr-TR" dirty="0"/>
              <a:t>Verisetinin Özellikleri</a:t>
            </a:r>
          </a:p>
          <a:p>
            <a:r>
              <a:rPr lang="tr-TR" dirty="0"/>
              <a:t>Verinin Durumu</a:t>
            </a:r>
          </a:p>
          <a:p>
            <a:r>
              <a:rPr lang="tr-TR" dirty="0"/>
              <a:t>Verisetinin Düzenlenmesi</a:t>
            </a:r>
          </a:p>
          <a:p>
            <a:r>
              <a:rPr lang="tr-TR" dirty="0"/>
              <a:t>Verisetinin RapidMiner’e eklenmesi</a:t>
            </a:r>
          </a:p>
          <a:p>
            <a:r>
              <a:rPr lang="tr-TR" dirty="0"/>
              <a:t>Karar Ağacı oluşturma ve yorumlama</a:t>
            </a:r>
          </a:p>
          <a:p>
            <a:r>
              <a:rPr lang="tr-TR" dirty="0"/>
              <a:t>Performans</a:t>
            </a:r>
          </a:p>
          <a:p>
            <a:r>
              <a:rPr lang="tr-TR" dirty="0"/>
              <a:t>KDS yazılımı hakkında</a:t>
            </a:r>
          </a:p>
          <a:p>
            <a:r>
              <a:rPr lang="tr-TR" dirty="0"/>
              <a:t>KDS nasıl çalışıyor (Video)</a:t>
            </a:r>
            <a:endParaRPr lang="en-US" dirty="0"/>
          </a:p>
        </p:txBody>
      </p:sp>
      <p:sp>
        <p:nvSpPr>
          <p:cNvPr id="4" name="Veri Yer Tutucusu 3">
            <a:extLst>
              <a:ext uri="{FF2B5EF4-FFF2-40B4-BE49-F238E27FC236}">
                <a16:creationId xmlns:a16="http://schemas.microsoft.com/office/drawing/2014/main" id="{CB11307C-B261-4C7E-A835-AEB0DEC8B441}"/>
              </a:ext>
            </a:extLst>
          </p:cNvPr>
          <p:cNvSpPr>
            <a:spLocks noGrp="1"/>
          </p:cNvSpPr>
          <p:nvPr>
            <p:ph type="dt" sz="half" idx="10"/>
          </p:nvPr>
        </p:nvSpPr>
        <p:spPr/>
        <p:txBody>
          <a:bodyPr/>
          <a:lstStyle/>
          <a:p>
            <a:fld id="{325D7381-F1A9-4C71-8EB4-6F33EE2850A3}" type="datetime1">
              <a:rPr lang="tr-TR" smtClean="0"/>
              <a:t>24.07.2020</a:t>
            </a:fld>
            <a:endParaRPr lang="en-US" dirty="0"/>
          </a:p>
        </p:txBody>
      </p:sp>
      <p:sp>
        <p:nvSpPr>
          <p:cNvPr id="5" name="Alt Bilgi Yer Tutucusu 4">
            <a:extLst>
              <a:ext uri="{FF2B5EF4-FFF2-40B4-BE49-F238E27FC236}">
                <a16:creationId xmlns:a16="http://schemas.microsoft.com/office/drawing/2014/main" id="{AB88E930-9E01-4E1B-903F-EED73E91C0B7}"/>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EFE32BBF-A409-4BB7-BCCE-BA7815A003E4}"/>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1721130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AB67946-0561-43B4-ABE6-73D724FB5CD1}"/>
              </a:ext>
            </a:extLst>
          </p:cNvPr>
          <p:cNvSpPr>
            <a:spLocks noGrp="1"/>
          </p:cNvSpPr>
          <p:nvPr>
            <p:ph type="title"/>
          </p:nvPr>
        </p:nvSpPr>
        <p:spPr/>
        <p:txBody>
          <a:bodyPr>
            <a:normAutofit/>
          </a:bodyPr>
          <a:lstStyle/>
          <a:p>
            <a:r>
              <a:rPr lang="tr-TR" dirty="0"/>
              <a:t>Karar Destek Sistemi (KDS) Nedir?</a:t>
            </a:r>
            <a:endParaRPr lang="en-US" dirty="0"/>
          </a:p>
        </p:txBody>
      </p:sp>
      <p:sp>
        <p:nvSpPr>
          <p:cNvPr id="3" name="İçerik Yer Tutucusu 2">
            <a:extLst>
              <a:ext uri="{FF2B5EF4-FFF2-40B4-BE49-F238E27FC236}">
                <a16:creationId xmlns:a16="http://schemas.microsoft.com/office/drawing/2014/main" id="{AA174C64-B299-4A81-94F2-50079B84C27A}"/>
              </a:ext>
            </a:extLst>
          </p:cNvPr>
          <p:cNvSpPr>
            <a:spLocks noGrp="1"/>
          </p:cNvSpPr>
          <p:nvPr>
            <p:ph idx="1"/>
          </p:nvPr>
        </p:nvSpPr>
        <p:spPr/>
        <p:txBody>
          <a:bodyPr>
            <a:normAutofit fontScale="92500" lnSpcReduction="20000"/>
          </a:bodyPr>
          <a:lstStyle/>
          <a:p>
            <a:pPr algn="l"/>
            <a:r>
              <a:rPr lang="en-US" sz="1600" i="0" dirty="0">
                <a:solidFill>
                  <a:srgbClr val="222222"/>
                </a:solidFill>
                <a:effectLst/>
                <a:latin typeface="Rockwell (Gövde)"/>
              </a:rPr>
              <a:t>Karar destek sistemleri(KDS), verilmesi gereken kararla ilgili veriyi daha iyi anlayarak, daha etkin karar seçenekleri oluşturma, alternatifleri belirleme ve değerlendirme işlevlerine destek sağlayan ve doğru karar verme olasılığını artıran sistemlerdir. En genel anlamıyla Karar Destek Sistemleri yönetici konumundaki karar vericilerin karar vermelerine yardımcı olan sistemlerdir.</a:t>
            </a:r>
          </a:p>
          <a:p>
            <a:pPr algn="l"/>
            <a:r>
              <a:rPr lang="en-US" sz="1600" i="0" dirty="0">
                <a:solidFill>
                  <a:srgbClr val="222222"/>
                </a:solidFill>
                <a:effectLst/>
                <a:latin typeface="Rockwell (Gövde)"/>
              </a:rPr>
              <a:t>KDS’nin temelleri 1960’lı yıllarda atılmaya başlamıştır. Bu konudaki ilk kavramlar 1971’de M. Scott Morton tarafından “Management Decision Systems (Yönetim Karar Sistemleri) başlıklı bir yazıda ele alınmıştır. Daha sonra gerek akademik, gerekse endüstriyel alanlarda araştırma-geliştirme ve uygulama çalışmaları hızla yayılmıştır.</a:t>
            </a:r>
          </a:p>
          <a:p>
            <a:pPr algn="l"/>
            <a:r>
              <a:rPr lang="en-US" sz="1600" i="0" dirty="0">
                <a:solidFill>
                  <a:srgbClr val="222222"/>
                </a:solidFill>
                <a:effectLst/>
                <a:latin typeface="Rockwell (Gövde)"/>
              </a:rPr>
              <a:t>KDS’ler, veritabanındaki modüller aracılığıyla, çok ölçütlü ve birbirleriyle çelişen kriterler altında karar vericinin optimum çözümü elde etmesinde karar vericiye yardımcı olan, problem çözümünü hızlandıran ve kullanıcıyla etkileşimli olarak çalışan bilgisayar destekli sistemler olarak tanımlanabilmektedir. KDS’ler, veritabanına girilen verileri özetlemede ve analiz etmede karar vericiye yardımcı olmaktadır</a:t>
            </a:r>
            <a:r>
              <a:rPr lang="tr-TR" sz="1600" i="0" dirty="0">
                <a:solidFill>
                  <a:srgbClr val="222222"/>
                </a:solidFill>
                <a:effectLst/>
                <a:latin typeface="Rockwell (Gövde)"/>
              </a:rPr>
              <a:t>. Kısaca KDS için bir tür tahminleme yazılımı da denilebilmektedir.</a:t>
            </a:r>
            <a:endParaRPr lang="en-US" sz="1600" i="0" dirty="0">
              <a:solidFill>
                <a:srgbClr val="222222"/>
              </a:solidFill>
              <a:effectLst/>
              <a:latin typeface="Rockwell (Gövde)"/>
            </a:endParaRPr>
          </a:p>
        </p:txBody>
      </p:sp>
      <p:sp>
        <p:nvSpPr>
          <p:cNvPr id="4" name="Veri Yer Tutucusu 3">
            <a:extLst>
              <a:ext uri="{FF2B5EF4-FFF2-40B4-BE49-F238E27FC236}">
                <a16:creationId xmlns:a16="http://schemas.microsoft.com/office/drawing/2014/main" id="{12AE5CAA-C760-40EF-A6F2-D95D4E6BC0B5}"/>
              </a:ext>
            </a:extLst>
          </p:cNvPr>
          <p:cNvSpPr>
            <a:spLocks noGrp="1"/>
          </p:cNvSpPr>
          <p:nvPr>
            <p:ph type="dt" sz="half" idx="10"/>
          </p:nvPr>
        </p:nvSpPr>
        <p:spPr/>
        <p:txBody>
          <a:bodyPr/>
          <a:lstStyle/>
          <a:p>
            <a:fld id="{C5A028A2-356E-4E2C-B367-B520C642A38D}" type="datetime1">
              <a:rPr lang="tr-TR" smtClean="0"/>
              <a:t>24.07.2020</a:t>
            </a:fld>
            <a:endParaRPr lang="en-US" dirty="0"/>
          </a:p>
        </p:txBody>
      </p:sp>
      <p:sp>
        <p:nvSpPr>
          <p:cNvPr id="5" name="Alt Bilgi Yer Tutucusu 4">
            <a:extLst>
              <a:ext uri="{FF2B5EF4-FFF2-40B4-BE49-F238E27FC236}">
                <a16:creationId xmlns:a16="http://schemas.microsoft.com/office/drawing/2014/main" id="{65F62C8A-69BC-4EB9-A979-F79AC354EF4C}"/>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9CCC1BC1-E2DF-49E3-8B07-49ED0C0D089F}"/>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2960349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F57CF16-5F69-4874-AC3C-E3D15DE9E63D}"/>
              </a:ext>
            </a:extLst>
          </p:cNvPr>
          <p:cNvSpPr>
            <a:spLocks noGrp="1"/>
          </p:cNvSpPr>
          <p:nvPr>
            <p:ph type="title"/>
          </p:nvPr>
        </p:nvSpPr>
        <p:spPr/>
        <p:txBody>
          <a:bodyPr/>
          <a:lstStyle/>
          <a:p>
            <a:r>
              <a:rPr lang="tr-TR" dirty="0"/>
              <a:t>Kullanılan Veriseti </a:t>
            </a:r>
            <a:endParaRPr lang="en-US" dirty="0"/>
          </a:p>
        </p:txBody>
      </p:sp>
      <p:sp>
        <p:nvSpPr>
          <p:cNvPr id="3" name="İçerik Yer Tutucusu 2">
            <a:extLst>
              <a:ext uri="{FF2B5EF4-FFF2-40B4-BE49-F238E27FC236}">
                <a16:creationId xmlns:a16="http://schemas.microsoft.com/office/drawing/2014/main" id="{51450559-1D76-46D1-9AA5-ACFA5870F07B}"/>
              </a:ext>
            </a:extLst>
          </p:cNvPr>
          <p:cNvSpPr>
            <a:spLocks noGrp="1"/>
          </p:cNvSpPr>
          <p:nvPr>
            <p:ph idx="1"/>
          </p:nvPr>
        </p:nvSpPr>
        <p:spPr/>
        <p:txBody>
          <a:bodyPr/>
          <a:lstStyle/>
          <a:p>
            <a:r>
              <a:rPr lang="en-US" b="1" dirty="0">
                <a:hlinkClick r:id="rId2">
                  <a:extLst>
                    <a:ext uri="{A12FA001-AC4F-418D-AE19-62706E023703}">
                      <ahyp:hlinkClr xmlns:ahyp="http://schemas.microsoft.com/office/drawing/2018/hyperlinkcolor" val="tx"/>
                    </a:ext>
                  </a:extLst>
                </a:hlinkClick>
              </a:rPr>
              <a:t>https://archive.ics.uci.edu/ml/datasets/Heart+failure+clinical+records</a:t>
            </a:r>
            <a:r>
              <a:rPr lang="tr-TR" b="1" dirty="0"/>
              <a:t> </a:t>
            </a:r>
            <a:r>
              <a:rPr lang="tr-TR" dirty="0"/>
              <a:t>linkinde yer alan, Türkçeye kalp yetmezliği klinik kayıtları olarak ta çevrilebilen bir veriseti kullanılmıştır. İlgili veriseti .csv(comma seperated value/virgülle ayrılmış değer) formatındadır. </a:t>
            </a:r>
          </a:p>
          <a:p>
            <a:r>
              <a:rPr lang="tr-TR" dirty="0"/>
              <a:t>Veriseti; Faysalabad Hükümet Kolejinden (Pakistan) Tanvir Ahmad, Assia Munir, Sajjad Haider Bhatti, Muhammad Aftab, and Muhammad Ali Raza tarafından, makine öğrenmesi sistemi için hazırlanmıştır. </a:t>
            </a:r>
          </a:p>
        </p:txBody>
      </p:sp>
      <p:sp>
        <p:nvSpPr>
          <p:cNvPr id="4" name="Veri Yer Tutucusu 3">
            <a:extLst>
              <a:ext uri="{FF2B5EF4-FFF2-40B4-BE49-F238E27FC236}">
                <a16:creationId xmlns:a16="http://schemas.microsoft.com/office/drawing/2014/main" id="{77E56131-C0C9-4E46-8E47-5B27F277326A}"/>
              </a:ext>
            </a:extLst>
          </p:cNvPr>
          <p:cNvSpPr>
            <a:spLocks noGrp="1"/>
          </p:cNvSpPr>
          <p:nvPr>
            <p:ph type="dt" sz="half" idx="10"/>
          </p:nvPr>
        </p:nvSpPr>
        <p:spPr/>
        <p:txBody>
          <a:bodyPr/>
          <a:lstStyle/>
          <a:p>
            <a:fld id="{10562451-63FD-4300-AF1C-E66C61FBB974}" type="datetime1">
              <a:rPr lang="tr-TR" smtClean="0"/>
              <a:t>24.07.2020</a:t>
            </a:fld>
            <a:endParaRPr lang="en-US" dirty="0"/>
          </a:p>
        </p:txBody>
      </p:sp>
      <p:sp>
        <p:nvSpPr>
          <p:cNvPr id="5" name="Alt Bilgi Yer Tutucusu 4">
            <a:extLst>
              <a:ext uri="{FF2B5EF4-FFF2-40B4-BE49-F238E27FC236}">
                <a16:creationId xmlns:a16="http://schemas.microsoft.com/office/drawing/2014/main" id="{D31C8451-8AF6-4651-87B4-C88D7F632B0C}"/>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6E00CFF0-717E-4E13-AF40-F4B6135E8E02}"/>
              </a:ext>
            </a:extLst>
          </p:cNvPr>
          <p:cNvSpPr>
            <a:spLocks noGrp="1"/>
          </p:cNvSpPr>
          <p:nvPr>
            <p:ph type="sldNum" sz="quarter" idx="12"/>
          </p:nvPr>
        </p:nvSpPr>
        <p:spPr/>
        <p:txBody>
          <a:bodyPr/>
          <a:lstStyle/>
          <a:p>
            <a:fld id="{6D22F896-40B5-4ADD-8801-0D06FADFA095}" type="slidenum">
              <a:rPr lang="en-US" smtClean="0"/>
              <a:t>4</a:t>
            </a:fld>
            <a:endParaRPr lang="en-US" dirty="0"/>
          </a:p>
        </p:txBody>
      </p:sp>
    </p:spTree>
    <p:extLst>
      <p:ext uri="{BB962C8B-B14F-4D97-AF65-F5344CB8AC3E}">
        <p14:creationId xmlns:p14="http://schemas.microsoft.com/office/powerpoint/2010/main" val="1874409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02F7E07-8753-4BB4-ADB6-595865BD7148}"/>
              </a:ext>
            </a:extLst>
          </p:cNvPr>
          <p:cNvSpPr>
            <a:spLocks noGrp="1"/>
          </p:cNvSpPr>
          <p:nvPr>
            <p:ph type="title"/>
          </p:nvPr>
        </p:nvSpPr>
        <p:spPr/>
        <p:txBody>
          <a:bodyPr/>
          <a:lstStyle/>
          <a:p>
            <a:r>
              <a:rPr lang="tr-TR" dirty="0"/>
              <a:t>Verisetinin Özellikleri</a:t>
            </a:r>
            <a:endParaRPr lang="en-US" dirty="0"/>
          </a:p>
        </p:txBody>
      </p:sp>
      <p:sp>
        <p:nvSpPr>
          <p:cNvPr id="3" name="İçerik Yer Tutucusu 2">
            <a:extLst>
              <a:ext uri="{FF2B5EF4-FFF2-40B4-BE49-F238E27FC236}">
                <a16:creationId xmlns:a16="http://schemas.microsoft.com/office/drawing/2014/main" id="{1E9BDD93-806D-4F8C-9F94-B362BD0F9699}"/>
              </a:ext>
            </a:extLst>
          </p:cNvPr>
          <p:cNvSpPr>
            <a:spLocks noGrp="1"/>
          </p:cNvSpPr>
          <p:nvPr>
            <p:ph idx="1"/>
          </p:nvPr>
        </p:nvSpPr>
        <p:spPr/>
        <p:txBody>
          <a:bodyPr>
            <a:normAutofit fontScale="92500" lnSpcReduction="10000"/>
          </a:bodyPr>
          <a:lstStyle/>
          <a:p>
            <a:r>
              <a:rPr lang="tr-TR" sz="1600" dirty="0"/>
              <a:t>299 hastaya ait veriler 13 farklı öznitelikte toplanmıştır</a:t>
            </a:r>
          </a:p>
          <a:p>
            <a:r>
              <a:rPr lang="tr-TR" sz="1600" dirty="0"/>
              <a:t>Bu 13 öznitelik şunlardır:</a:t>
            </a:r>
          </a:p>
          <a:p>
            <a:pPr marL="800100" lvl="1" indent="-342900">
              <a:buFont typeface="+mj-lt"/>
              <a:buAutoNum type="arabicPeriod"/>
            </a:pPr>
            <a:r>
              <a:rPr lang="en-US" sz="1400" dirty="0"/>
              <a:t> yaş: hastanın yaşı (yıl)</a:t>
            </a:r>
          </a:p>
          <a:p>
            <a:pPr marL="800100" lvl="1" indent="-342900">
              <a:buFont typeface="+mj-lt"/>
              <a:buAutoNum type="arabicPeriod"/>
            </a:pPr>
            <a:r>
              <a:rPr lang="en-US" sz="1400" dirty="0"/>
              <a:t>anemi: kırmızı kan hücrelerinin veya hemoglobin (boolean) azalması, kansızlık var mı varsa 1 yoksa 0</a:t>
            </a:r>
          </a:p>
          <a:p>
            <a:pPr marL="800100" lvl="1" indent="-342900">
              <a:buFont typeface="+mj-lt"/>
              <a:buAutoNum type="arabicPeriod"/>
            </a:pPr>
            <a:r>
              <a:rPr lang="en-US" sz="1400" dirty="0"/>
              <a:t>yüksek tansiyon: hastanın hipertansiyonu (boolean) varsa 1, yoksa 0</a:t>
            </a:r>
          </a:p>
          <a:p>
            <a:pPr marL="800100" lvl="1" indent="-342900">
              <a:buFont typeface="+mj-lt"/>
              <a:buAutoNum type="arabicPeriod"/>
            </a:pPr>
            <a:r>
              <a:rPr lang="en-US" sz="1400" dirty="0"/>
              <a:t>kreatinin fosfokinaz (CPK): Kandaki CPK enziminin seviyesi (mcg / L)</a:t>
            </a:r>
          </a:p>
          <a:p>
            <a:pPr marL="800100" lvl="1" indent="-342900">
              <a:buFont typeface="+mj-lt"/>
              <a:buAutoNum type="arabicPeriod"/>
            </a:pPr>
            <a:r>
              <a:rPr lang="en-US" sz="1400" dirty="0"/>
              <a:t>diyabet: Hastada diyabet varsa (boolean) 1, yoksa 0</a:t>
            </a:r>
          </a:p>
          <a:p>
            <a:pPr marL="800100" lvl="1" indent="-342900">
              <a:buFont typeface="+mj-lt"/>
              <a:buAutoNum type="arabicPeriod"/>
            </a:pPr>
            <a:r>
              <a:rPr lang="en-US" sz="1400" dirty="0"/>
              <a:t>ejeksiyon fraksiyonu: her kasılmada kalbi terk eden kan yüzdesi (yüzde)</a:t>
            </a:r>
          </a:p>
          <a:p>
            <a:pPr marL="800100" lvl="1" indent="-342900">
              <a:buFont typeface="+mj-lt"/>
              <a:buAutoNum type="arabicPeriod"/>
            </a:pPr>
            <a:r>
              <a:rPr lang="en-US" sz="1400" dirty="0"/>
              <a:t>trombositler: kandaki trombositler (x 1000 trombosit / mL)</a:t>
            </a:r>
          </a:p>
          <a:p>
            <a:pPr marL="800100" lvl="1" indent="-342900">
              <a:buFont typeface="+mj-lt"/>
              <a:buAutoNum type="arabicPeriod"/>
            </a:pPr>
            <a:r>
              <a:rPr lang="en-US" sz="1400" dirty="0"/>
              <a:t>cinsiyet: kadın veya erkek (ikili) kadın 0, erkek 1</a:t>
            </a:r>
          </a:p>
          <a:p>
            <a:pPr marL="800100" lvl="1" indent="-342900">
              <a:buFont typeface="+mj-lt"/>
              <a:buAutoNum type="arabicPeriod"/>
            </a:pPr>
            <a:r>
              <a:rPr lang="en-US" sz="1400" dirty="0"/>
              <a:t>serum kreatinin: kandaki serum kreatinin seviyesi (mg / dL)</a:t>
            </a:r>
          </a:p>
          <a:p>
            <a:pPr marL="800100" lvl="1" indent="-342900">
              <a:buFont typeface="+mj-lt"/>
              <a:buAutoNum type="arabicPeriod"/>
            </a:pPr>
            <a:r>
              <a:rPr lang="en-US" sz="1400" dirty="0"/>
              <a:t>serum sodyum: kandaki serum sodyum seviyesi (mEq / L)</a:t>
            </a:r>
          </a:p>
          <a:p>
            <a:pPr marL="800100" lvl="1" indent="-342900">
              <a:buFont typeface="+mj-lt"/>
              <a:buAutoNum type="arabicPeriod"/>
            </a:pPr>
            <a:r>
              <a:rPr lang="en-US" sz="1400" dirty="0"/>
              <a:t>sigara içme: hasta sigara içerse 1 ya da değil 0 (boolean)</a:t>
            </a:r>
          </a:p>
          <a:p>
            <a:pPr marL="800100" lvl="1" indent="-342900">
              <a:buFont typeface="+mj-lt"/>
              <a:buAutoNum type="arabicPeriod"/>
            </a:pPr>
            <a:r>
              <a:rPr lang="en-US" sz="1400" dirty="0"/>
              <a:t>zaman: takip süresi (gün)</a:t>
            </a:r>
          </a:p>
          <a:p>
            <a:pPr marL="800100" lvl="1" indent="-342900">
              <a:buFont typeface="+mj-lt"/>
              <a:buAutoNum type="arabicPeriod"/>
            </a:pPr>
            <a:r>
              <a:rPr lang="en-US" sz="1400" dirty="0"/>
              <a:t>[hedef] ölüm olayı: hasta takip süresi içinde (boolean) ölmüşse 1 değilse 0</a:t>
            </a:r>
          </a:p>
        </p:txBody>
      </p:sp>
      <p:sp>
        <p:nvSpPr>
          <p:cNvPr id="4" name="Veri Yer Tutucusu 3">
            <a:extLst>
              <a:ext uri="{FF2B5EF4-FFF2-40B4-BE49-F238E27FC236}">
                <a16:creationId xmlns:a16="http://schemas.microsoft.com/office/drawing/2014/main" id="{B761E94C-CD8D-49B4-801F-20CA97ACC038}"/>
              </a:ext>
            </a:extLst>
          </p:cNvPr>
          <p:cNvSpPr>
            <a:spLocks noGrp="1"/>
          </p:cNvSpPr>
          <p:nvPr>
            <p:ph type="dt" sz="half" idx="10"/>
          </p:nvPr>
        </p:nvSpPr>
        <p:spPr/>
        <p:txBody>
          <a:bodyPr/>
          <a:lstStyle/>
          <a:p>
            <a:fld id="{6DD1F7DB-352F-43F3-AD03-237D7B3DDA7B}" type="datetime1">
              <a:rPr lang="tr-TR" smtClean="0"/>
              <a:t>24.07.2020</a:t>
            </a:fld>
            <a:endParaRPr lang="en-US" dirty="0"/>
          </a:p>
        </p:txBody>
      </p:sp>
      <p:sp>
        <p:nvSpPr>
          <p:cNvPr id="5" name="Alt Bilgi Yer Tutucusu 4">
            <a:extLst>
              <a:ext uri="{FF2B5EF4-FFF2-40B4-BE49-F238E27FC236}">
                <a16:creationId xmlns:a16="http://schemas.microsoft.com/office/drawing/2014/main" id="{458D4470-957D-4D51-B309-0C9BCCB8EB70}"/>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CDFC78B7-D877-403E-B964-017AB89C600E}"/>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2419631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1CC542A-65A9-4077-89EF-4640B9706654}"/>
              </a:ext>
            </a:extLst>
          </p:cNvPr>
          <p:cNvSpPr>
            <a:spLocks noGrp="1"/>
          </p:cNvSpPr>
          <p:nvPr>
            <p:ph type="title"/>
          </p:nvPr>
        </p:nvSpPr>
        <p:spPr/>
        <p:txBody>
          <a:bodyPr/>
          <a:lstStyle/>
          <a:p>
            <a:r>
              <a:rPr lang="tr-TR" dirty="0"/>
              <a:t>Verisetindeki Verinin Durumu</a:t>
            </a:r>
          </a:p>
        </p:txBody>
      </p:sp>
      <p:sp>
        <p:nvSpPr>
          <p:cNvPr id="3" name="İçerik Yer Tutucusu 2">
            <a:extLst>
              <a:ext uri="{FF2B5EF4-FFF2-40B4-BE49-F238E27FC236}">
                <a16:creationId xmlns:a16="http://schemas.microsoft.com/office/drawing/2014/main" id="{AB6E8275-D14B-4582-AFFC-43B652712D37}"/>
              </a:ext>
            </a:extLst>
          </p:cNvPr>
          <p:cNvSpPr>
            <a:spLocks noGrp="1"/>
          </p:cNvSpPr>
          <p:nvPr>
            <p:ph idx="1"/>
          </p:nvPr>
        </p:nvSpPr>
        <p:spPr/>
        <p:txBody>
          <a:bodyPr/>
          <a:lstStyle/>
          <a:p>
            <a:r>
              <a:rPr lang="tr-TR" dirty="0"/>
              <a:t>Verisetindeki 13 sütün, 299 satır yani 3887 hücrenin tamamı incelenmiş, tek bir hücrede dahi eksiklik bulunamamıştır.</a:t>
            </a:r>
          </a:p>
          <a:p>
            <a:r>
              <a:rPr lang="tr-TR" dirty="0"/>
              <a:t>Trombosit verisinin veri tipi real veri tipi olduğu için, bazı hastalara ait trombosit değerleri virgüllü gözükmektedir. </a:t>
            </a:r>
            <a:endParaRPr lang="en-US" dirty="0"/>
          </a:p>
        </p:txBody>
      </p:sp>
      <p:sp>
        <p:nvSpPr>
          <p:cNvPr id="4" name="Veri Yer Tutucusu 3">
            <a:extLst>
              <a:ext uri="{FF2B5EF4-FFF2-40B4-BE49-F238E27FC236}">
                <a16:creationId xmlns:a16="http://schemas.microsoft.com/office/drawing/2014/main" id="{67A7B675-365E-479B-836D-01118EFD1B4B}"/>
              </a:ext>
            </a:extLst>
          </p:cNvPr>
          <p:cNvSpPr>
            <a:spLocks noGrp="1"/>
          </p:cNvSpPr>
          <p:nvPr>
            <p:ph type="dt" sz="half" idx="10"/>
          </p:nvPr>
        </p:nvSpPr>
        <p:spPr/>
        <p:txBody>
          <a:bodyPr/>
          <a:lstStyle/>
          <a:p>
            <a:fld id="{F0526CC9-7AE2-4C1C-8F5F-6ACD15F7B649}" type="datetime1">
              <a:rPr lang="tr-TR" smtClean="0"/>
              <a:t>24.07.2020</a:t>
            </a:fld>
            <a:endParaRPr lang="en-US" dirty="0"/>
          </a:p>
        </p:txBody>
      </p:sp>
      <p:sp>
        <p:nvSpPr>
          <p:cNvPr id="5" name="Alt Bilgi Yer Tutucusu 4">
            <a:extLst>
              <a:ext uri="{FF2B5EF4-FFF2-40B4-BE49-F238E27FC236}">
                <a16:creationId xmlns:a16="http://schemas.microsoft.com/office/drawing/2014/main" id="{E9C59042-F6F1-48E4-A01C-121931A1A4D5}"/>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1DE6A26C-F66C-438C-A940-36F0F584DB3A}"/>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1989162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86A8D63-BFA2-439D-BD7D-23D0753878A2}"/>
              </a:ext>
            </a:extLst>
          </p:cNvPr>
          <p:cNvSpPr>
            <a:spLocks noGrp="1"/>
          </p:cNvSpPr>
          <p:nvPr>
            <p:ph type="title"/>
          </p:nvPr>
        </p:nvSpPr>
        <p:spPr/>
        <p:txBody>
          <a:bodyPr/>
          <a:lstStyle/>
          <a:p>
            <a:r>
              <a:rPr lang="tr-TR" dirty="0"/>
              <a:t>Verisetinin Düzenlenmesi</a:t>
            </a:r>
            <a:endParaRPr lang="en-US" dirty="0"/>
          </a:p>
        </p:txBody>
      </p:sp>
      <p:sp>
        <p:nvSpPr>
          <p:cNvPr id="3" name="İçerik Yer Tutucusu 2">
            <a:extLst>
              <a:ext uri="{FF2B5EF4-FFF2-40B4-BE49-F238E27FC236}">
                <a16:creationId xmlns:a16="http://schemas.microsoft.com/office/drawing/2014/main" id="{30BB96D3-615D-4ACD-9280-A1EEEFBF95EE}"/>
              </a:ext>
            </a:extLst>
          </p:cNvPr>
          <p:cNvSpPr>
            <a:spLocks noGrp="1"/>
          </p:cNvSpPr>
          <p:nvPr>
            <p:ph idx="1"/>
          </p:nvPr>
        </p:nvSpPr>
        <p:spPr>
          <a:xfrm>
            <a:off x="4547001" y="964733"/>
            <a:ext cx="7549924" cy="5088577"/>
          </a:xfrm>
        </p:spPr>
        <p:txBody>
          <a:bodyPr/>
          <a:lstStyle/>
          <a:p>
            <a:r>
              <a:rPr lang="tr-TR" dirty="0"/>
              <a:t>Veriseti RapidMiner’e aktarılırken, Verisetinde trombosite ait real olan data type integer olarak düzenlenerek, virgüllü değer sorunu çözülmüştür.</a:t>
            </a:r>
          </a:p>
          <a:p>
            <a:r>
              <a:rPr lang="tr-TR" dirty="0"/>
              <a:t>Karar ağacının daha doğru yorumlanabilmesi için, verisetindeki özniteliklerin adları Türkçeye tercüme edilmiştir Örneğin orijinal verisetindeki age ibaresi yas olarak çevrilmiştir.</a:t>
            </a:r>
          </a:p>
          <a:p>
            <a:r>
              <a:rPr lang="tr-TR" dirty="0"/>
              <a:t>KDS tasarımında referans alınan veriseti; düzenlenmiş olan verisetidir.</a:t>
            </a:r>
          </a:p>
        </p:txBody>
      </p:sp>
      <p:sp>
        <p:nvSpPr>
          <p:cNvPr id="4" name="Veri Yer Tutucusu 3">
            <a:extLst>
              <a:ext uri="{FF2B5EF4-FFF2-40B4-BE49-F238E27FC236}">
                <a16:creationId xmlns:a16="http://schemas.microsoft.com/office/drawing/2014/main" id="{D23A312E-6B34-417D-AA56-F185DFAB1069}"/>
              </a:ext>
            </a:extLst>
          </p:cNvPr>
          <p:cNvSpPr>
            <a:spLocks noGrp="1"/>
          </p:cNvSpPr>
          <p:nvPr>
            <p:ph type="dt" sz="half" idx="10"/>
          </p:nvPr>
        </p:nvSpPr>
        <p:spPr/>
        <p:txBody>
          <a:bodyPr/>
          <a:lstStyle/>
          <a:p>
            <a:fld id="{3A3F4254-31DD-4F0B-825E-501747A23629}" type="datetime1">
              <a:rPr lang="tr-TR" smtClean="0"/>
              <a:t>24.07.2020</a:t>
            </a:fld>
            <a:endParaRPr lang="en-US" dirty="0"/>
          </a:p>
        </p:txBody>
      </p:sp>
      <p:sp>
        <p:nvSpPr>
          <p:cNvPr id="5" name="Alt Bilgi Yer Tutucusu 4">
            <a:extLst>
              <a:ext uri="{FF2B5EF4-FFF2-40B4-BE49-F238E27FC236}">
                <a16:creationId xmlns:a16="http://schemas.microsoft.com/office/drawing/2014/main" id="{FEA5FD93-7636-402E-A4AD-F90F431FB2F1}"/>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CBBC6DBD-FBE5-46A5-8D7E-9878C5E0B97E}"/>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1724884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CA10050-2547-4628-9BA6-9D8058370A95}"/>
              </a:ext>
            </a:extLst>
          </p:cNvPr>
          <p:cNvSpPr>
            <a:spLocks noGrp="1"/>
          </p:cNvSpPr>
          <p:nvPr>
            <p:ph type="title"/>
          </p:nvPr>
        </p:nvSpPr>
        <p:spPr/>
        <p:txBody>
          <a:bodyPr/>
          <a:lstStyle/>
          <a:p>
            <a:r>
              <a:rPr lang="tr-TR" dirty="0"/>
              <a:t>Verisetinin Düzenlenmesi-devam</a:t>
            </a:r>
          </a:p>
        </p:txBody>
      </p:sp>
      <p:sp>
        <p:nvSpPr>
          <p:cNvPr id="3" name="İçerik Yer Tutucusu 2">
            <a:extLst>
              <a:ext uri="{FF2B5EF4-FFF2-40B4-BE49-F238E27FC236}">
                <a16:creationId xmlns:a16="http://schemas.microsoft.com/office/drawing/2014/main" id="{19F5E1AD-464E-4E49-8ABD-F81CAB3CC3A5}"/>
              </a:ext>
            </a:extLst>
          </p:cNvPr>
          <p:cNvSpPr>
            <a:spLocks noGrp="1"/>
          </p:cNvSpPr>
          <p:nvPr>
            <p:ph idx="1"/>
          </p:nvPr>
        </p:nvSpPr>
        <p:spPr/>
        <p:txBody>
          <a:bodyPr/>
          <a:lstStyle/>
          <a:p>
            <a:r>
              <a:rPr lang="tr-TR" dirty="0"/>
              <a:t>Daha düzgün bir karar ağacı oluşturmak için, özniteliklerden yüksek tansiyon, sigara kullanımı, diyabet var mı, ölüm var mı, kansızlık var mı adlı özniteliklere verilen 1 değerleri </a:t>
            </a:r>
            <a:r>
              <a:rPr lang="tr-TR" dirty="0" err="1"/>
              <a:t>Evet’e</a:t>
            </a:r>
            <a:r>
              <a:rPr lang="tr-TR" dirty="0"/>
              <a:t>, 0 değerleri Hayır’a çevrilirken, </a:t>
            </a:r>
          </a:p>
          <a:p>
            <a:r>
              <a:rPr lang="tr-TR" dirty="0"/>
              <a:t>Cinsiyet özniteliğindeki 1 değerleri </a:t>
            </a:r>
            <a:r>
              <a:rPr lang="tr-TR" dirty="0" err="1"/>
              <a:t>Erkek’e</a:t>
            </a:r>
            <a:r>
              <a:rPr lang="tr-TR" dirty="0"/>
              <a:t>, 0 değerleri ise Kadın’a çevrilmiştir. Böylece daha düzgün bir karar ağacı elde edilmiş ve ağacın performansı hakkında daha anlaşılabilir bilgi alınabilmiştir</a:t>
            </a:r>
          </a:p>
          <a:p>
            <a:r>
              <a:rPr lang="tr-TR" dirty="0"/>
              <a:t>CSV dosyasındaki verileri düzenlemek için </a:t>
            </a:r>
            <a:r>
              <a:rPr lang="tr-TR" dirty="0" err="1"/>
              <a:t>excelden</a:t>
            </a:r>
            <a:r>
              <a:rPr lang="tr-TR" dirty="0"/>
              <a:t> bağımsız bir csv düzenleyici program olan </a:t>
            </a:r>
            <a:r>
              <a:rPr lang="tr-TR" dirty="0" err="1"/>
              <a:t>CSVed</a:t>
            </a:r>
            <a:r>
              <a:rPr lang="tr-TR" dirty="0"/>
              <a:t> adlı bir program kullanılarak, veriler daha kolay ve güvenli bir </a:t>
            </a:r>
            <a:r>
              <a:rPr lang="tr-TR" dirty="0" err="1"/>
              <a:t>şeklilde</a:t>
            </a:r>
            <a:r>
              <a:rPr lang="tr-TR" dirty="0"/>
              <a:t> düzenlenmiştir.</a:t>
            </a:r>
          </a:p>
        </p:txBody>
      </p:sp>
      <p:sp>
        <p:nvSpPr>
          <p:cNvPr id="4" name="Veri Yer Tutucusu 3">
            <a:extLst>
              <a:ext uri="{FF2B5EF4-FFF2-40B4-BE49-F238E27FC236}">
                <a16:creationId xmlns:a16="http://schemas.microsoft.com/office/drawing/2014/main" id="{899E9BB8-B381-46C0-AB2D-1084C41B671F}"/>
              </a:ext>
            </a:extLst>
          </p:cNvPr>
          <p:cNvSpPr>
            <a:spLocks noGrp="1"/>
          </p:cNvSpPr>
          <p:nvPr>
            <p:ph type="dt" sz="half" idx="10"/>
          </p:nvPr>
        </p:nvSpPr>
        <p:spPr/>
        <p:txBody>
          <a:bodyPr/>
          <a:lstStyle/>
          <a:p>
            <a:fld id="{36F94976-08B6-4327-9A85-C7593BBEAFC8}" type="datetime1">
              <a:rPr lang="tr-TR" smtClean="0"/>
              <a:t>24.07.2020</a:t>
            </a:fld>
            <a:endParaRPr lang="en-US" dirty="0"/>
          </a:p>
        </p:txBody>
      </p:sp>
      <p:sp>
        <p:nvSpPr>
          <p:cNvPr id="5" name="Alt Bilgi Yer Tutucusu 4">
            <a:extLst>
              <a:ext uri="{FF2B5EF4-FFF2-40B4-BE49-F238E27FC236}">
                <a16:creationId xmlns:a16="http://schemas.microsoft.com/office/drawing/2014/main" id="{4E887B1B-7093-4BCE-B177-F6D26C639637}"/>
              </a:ext>
            </a:extLst>
          </p:cNvPr>
          <p:cNvSpPr>
            <a:spLocks noGrp="1"/>
          </p:cNvSpPr>
          <p:nvPr>
            <p:ph type="ftr" sz="quarter" idx="11"/>
          </p:nvPr>
        </p:nvSpPr>
        <p:spPr/>
        <p:txBody>
          <a:bodyPr/>
          <a:lstStyle/>
          <a:p>
            <a:r>
              <a:rPr lang="en-US"/>
              <a:t>Veri Madenciliği Vize Ödevi- Ahmet Bedirhan SAĞIR S191210141</a:t>
            </a:r>
            <a:endParaRPr lang="en-US" dirty="0"/>
          </a:p>
        </p:txBody>
      </p:sp>
      <p:sp>
        <p:nvSpPr>
          <p:cNvPr id="6" name="Slayt Numarası Yer Tutucusu 5">
            <a:extLst>
              <a:ext uri="{FF2B5EF4-FFF2-40B4-BE49-F238E27FC236}">
                <a16:creationId xmlns:a16="http://schemas.microsoft.com/office/drawing/2014/main" id="{8E221142-5423-435C-94DA-D2F93080776C}"/>
              </a:ext>
            </a:extLst>
          </p:cNvPr>
          <p:cNvSpPr>
            <a:spLocks noGrp="1"/>
          </p:cNvSpPr>
          <p:nvPr>
            <p:ph type="sldNum" sz="quarter" idx="12"/>
          </p:nvPr>
        </p:nvSpPr>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3555926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8CB36B0-EE35-4A00-99A2-90BCF133B2BB}"/>
              </a:ext>
            </a:extLst>
          </p:cNvPr>
          <p:cNvSpPr>
            <a:spLocks noGrp="1"/>
          </p:cNvSpPr>
          <p:nvPr>
            <p:ph type="title"/>
          </p:nvPr>
        </p:nvSpPr>
        <p:spPr/>
        <p:txBody>
          <a:bodyPr>
            <a:normAutofit fontScale="90000"/>
          </a:bodyPr>
          <a:lstStyle/>
          <a:p>
            <a:r>
              <a:rPr lang="tr-TR" dirty="0"/>
              <a:t>4 Adımda Verisetinin RapidMiner’e eklenmesi</a:t>
            </a:r>
            <a:endParaRPr lang="en-US" dirty="0"/>
          </a:p>
        </p:txBody>
      </p:sp>
      <p:pic>
        <p:nvPicPr>
          <p:cNvPr id="9" name="İçerik Yer Tutucusu 8">
            <a:extLst>
              <a:ext uri="{FF2B5EF4-FFF2-40B4-BE49-F238E27FC236}">
                <a16:creationId xmlns:a16="http://schemas.microsoft.com/office/drawing/2014/main" id="{40E4A64D-E73F-449E-BC94-9DF1251FB870}"/>
              </a:ext>
            </a:extLst>
          </p:cNvPr>
          <p:cNvPicPr>
            <a:picLocks noGrp="1" noChangeAspect="1"/>
          </p:cNvPicPr>
          <p:nvPr>
            <p:ph idx="1"/>
          </p:nvPr>
        </p:nvPicPr>
        <p:blipFill>
          <a:blip r:embed="rId2"/>
          <a:stretch>
            <a:fillRect/>
          </a:stretch>
        </p:blipFill>
        <p:spPr>
          <a:xfrm>
            <a:off x="4583101" y="3524641"/>
            <a:ext cx="3221291" cy="2817227"/>
          </a:xfrm>
        </p:spPr>
      </p:pic>
      <p:pic>
        <p:nvPicPr>
          <p:cNvPr id="5" name="Resim 4">
            <a:extLst>
              <a:ext uri="{FF2B5EF4-FFF2-40B4-BE49-F238E27FC236}">
                <a16:creationId xmlns:a16="http://schemas.microsoft.com/office/drawing/2014/main" id="{AC3457E3-E84D-497A-A0EC-4D16E02C6DB2}"/>
              </a:ext>
            </a:extLst>
          </p:cNvPr>
          <p:cNvPicPr>
            <a:picLocks noChangeAspect="1"/>
          </p:cNvPicPr>
          <p:nvPr/>
        </p:nvPicPr>
        <p:blipFill>
          <a:blip r:embed="rId3"/>
          <a:stretch>
            <a:fillRect/>
          </a:stretch>
        </p:blipFill>
        <p:spPr>
          <a:xfrm>
            <a:off x="4525865" y="53505"/>
            <a:ext cx="3221291" cy="3524641"/>
          </a:xfrm>
          <a:prstGeom prst="rect">
            <a:avLst/>
          </a:prstGeom>
        </p:spPr>
      </p:pic>
      <p:pic>
        <p:nvPicPr>
          <p:cNvPr id="7" name="Resim 6">
            <a:extLst>
              <a:ext uri="{FF2B5EF4-FFF2-40B4-BE49-F238E27FC236}">
                <a16:creationId xmlns:a16="http://schemas.microsoft.com/office/drawing/2014/main" id="{D89358A8-0F04-41FC-9B45-4906F14153D9}"/>
              </a:ext>
            </a:extLst>
          </p:cNvPr>
          <p:cNvPicPr>
            <a:picLocks noChangeAspect="1"/>
          </p:cNvPicPr>
          <p:nvPr/>
        </p:nvPicPr>
        <p:blipFill>
          <a:blip r:embed="rId4"/>
          <a:stretch>
            <a:fillRect/>
          </a:stretch>
        </p:blipFill>
        <p:spPr>
          <a:xfrm>
            <a:off x="7799183" y="24565"/>
            <a:ext cx="4089983" cy="1554307"/>
          </a:xfrm>
          <a:prstGeom prst="rect">
            <a:avLst/>
          </a:prstGeom>
        </p:spPr>
      </p:pic>
      <p:pic>
        <p:nvPicPr>
          <p:cNvPr id="11" name="Resim 10">
            <a:extLst>
              <a:ext uri="{FF2B5EF4-FFF2-40B4-BE49-F238E27FC236}">
                <a16:creationId xmlns:a16="http://schemas.microsoft.com/office/drawing/2014/main" id="{3CA59BBA-E576-429F-96F0-676F71ACF5EE}"/>
              </a:ext>
            </a:extLst>
          </p:cNvPr>
          <p:cNvPicPr>
            <a:picLocks noChangeAspect="1"/>
          </p:cNvPicPr>
          <p:nvPr/>
        </p:nvPicPr>
        <p:blipFill>
          <a:blip r:embed="rId5"/>
          <a:stretch>
            <a:fillRect/>
          </a:stretch>
        </p:blipFill>
        <p:spPr>
          <a:xfrm>
            <a:off x="7799183" y="1554307"/>
            <a:ext cx="4349580" cy="4883995"/>
          </a:xfrm>
          <a:prstGeom prst="rect">
            <a:avLst/>
          </a:prstGeom>
        </p:spPr>
      </p:pic>
      <p:sp>
        <p:nvSpPr>
          <p:cNvPr id="12" name="Metin kutusu 11">
            <a:extLst>
              <a:ext uri="{FF2B5EF4-FFF2-40B4-BE49-F238E27FC236}">
                <a16:creationId xmlns:a16="http://schemas.microsoft.com/office/drawing/2014/main" id="{D8FB2893-2506-4663-8222-C9A230822700}"/>
              </a:ext>
            </a:extLst>
          </p:cNvPr>
          <p:cNvSpPr txBox="1"/>
          <p:nvPr/>
        </p:nvSpPr>
        <p:spPr>
          <a:xfrm>
            <a:off x="11772841" y="5667637"/>
            <a:ext cx="243068" cy="369332"/>
          </a:xfrm>
          <a:prstGeom prst="rect">
            <a:avLst/>
          </a:prstGeom>
          <a:noFill/>
        </p:spPr>
        <p:txBody>
          <a:bodyPr wrap="square" rtlCol="0">
            <a:spAutoFit/>
          </a:bodyPr>
          <a:lstStyle/>
          <a:p>
            <a:r>
              <a:rPr lang="tr-TR" dirty="0"/>
              <a:t>4</a:t>
            </a:r>
            <a:endParaRPr lang="en-US" dirty="0"/>
          </a:p>
        </p:txBody>
      </p:sp>
      <p:sp>
        <p:nvSpPr>
          <p:cNvPr id="14" name="Metin kutusu 13">
            <a:extLst>
              <a:ext uri="{FF2B5EF4-FFF2-40B4-BE49-F238E27FC236}">
                <a16:creationId xmlns:a16="http://schemas.microsoft.com/office/drawing/2014/main" id="{636411DC-9B9E-4C62-A7A8-7E35431D2228}"/>
              </a:ext>
            </a:extLst>
          </p:cNvPr>
          <p:cNvSpPr txBox="1"/>
          <p:nvPr/>
        </p:nvSpPr>
        <p:spPr>
          <a:xfrm>
            <a:off x="8544046" y="1064612"/>
            <a:ext cx="243068" cy="369332"/>
          </a:xfrm>
          <a:prstGeom prst="rect">
            <a:avLst/>
          </a:prstGeom>
          <a:noFill/>
        </p:spPr>
        <p:txBody>
          <a:bodyPr wrap="square" rtlCol="0">
            <a:spAutoFit/>
          </a:bodyPr>
          <a:lstStyle/>
          <a:p>
            <a:r>
              <a:rPr lang="tr-TR" dirty="0"/>
              <a:t>2</a:t>
            </a:r>
            <a:endParaRPr lang="en-US" dirty="0"/>
          </a:p>
        </p:txBody>
      </p:sp>
      <p:sp>
        <p:nvSpPr>
          <p:cNvPr id="16" name="Metin kutusu 15">
            <a:extLst>
              <a:ext uri="{FF2B5EF4-FFF2-40B4-BE49-F238E27FC236}">
                <a16:creationId xmlns:a16="http://schemas.microsoft.com/office/drawing/2014/main" id="{B51F554E-6ECA-4687-B28E-AAB54A72BCB6}"/>
              </a:ext>
            </a:extLst>
          </p:cNvPr>
          <p:cNvSpPr txBox="1"/>
          <p:nvPr/>
        </p:nvSpPr>
        <p:spPr>
          <a:xfrm>
            <a:off x="6136510" y="5987391"/>
            <a:ext cx="243068" cy="369332"/>
          </a:xfrm>
          <a:prstGeom prst="rect">
            <a:avLst/>
          </a:prstGeom>
          <a:noFill/>
        </p:spPr>
        <p:txBody>
          <a:bodyPr wrap="square" rtlCol="0">
            <a:spAutoFit/>
          </a:bodyPr>
          <a:lstStyle/>
          <a:p>
            <a:r>
              <a:rPr lang="tr-TR" dirty="0"/>
              <a:t>3</a:t>
            </a:r>
            <a:endParaRPr lang="en-US" dirty="0"/>
          </a:p>
        </p:txBody>
      </p:sp>
      <p:sp>
        <p:nvSpPr>
          <p:cNvPr id="18" name="Metin kutusu 17">
            <a:extLst>
              <a:ext uri="{FF2B5EF4-FFF2-40B4-BE49-F238E27FC236}">
                <a16:creationId xmlns:a16="http://schemas.microsoft.com/office/drawing/2014/main" id="{E4A5EF4B-0146-4895-9112-2F6E07017F17}"/>
              </a:ext>
            </a:extLst>
          </p:cNvPr>
          <p:cNvSpPr txBox="1"/>
          <p:nvPr/>
        </p:nvSpPr>
        <p:spPr>
          <a:xfrm>
            <a:off x="5893443" y="2768278"/>
            <a:ext cx="243068" cy="369332"/>
          </a:xfrm>
          <a:prstGeom prst="rect">
            <a:avLst/>
          </a:prstGeom>
          <a:noFill/>
        </p:spPr>
        <p:txBody>
          <a:bodyPr wrap="square" rtlCol="0">
            <a:spAutoFit/>
          </a:bodyPr>
          <a:lstStyle/>
          <a:p>
            <a:r>
              <a:rPr lang="tr-TR" dirty="0"/>
              <a:t>1</a:t>
            </a:r>
            <a:endParaRPr lang="en-US" dirty="0"/>
          </a:p>
        </p:txBody>
      </p:sp>
      <p:sp>
        <p:nvSpPr>
          <p:cNvPr id="19" name="Veri Yer Tutucusu 18">
            <a:extLst>
              <a:ext uri="{FF2B5EF4-FFF2-40B4-BE49-F238E27FC236}">
                <a16:creationId xmlns:a16="http://schemas.microsoft.com/office/drawing/2014/main" id="{C6FC29A2-0190-481C-A4E7-541FBE55908B}"/>
              </a:ext>
            </a:extLst>
          </p:cNvPr>
          <p:cNvSpPr>
            <a:spLocks noGrp="1"/>
          </p:cNvSpPr>
          <p:nvPr>
            <p:ph type="dt" sz="half" idx="10"/>
          </p:nvPr>
        </p:nvSpPr>
        <p:spPr/>
        <p:txBody>
          <a:bodyPr/>
          <a:lstStyle/>
          <a:p>
            <a:fld id="{406F91BF-0129-4DE2-A9B6-1FB552E6BBD4}" type="datetime1">
              <a:rPr lang="tr-TR" smtClean="0"/>
              <a:t>24.07.2020</a:t>
            </a:fld>
            <a:endParaRPr lang="en-US" dirty="0"/>
          </a:p>
        </p:txBody>
      </p:sp>
      <p:sp>
        <p:nvSpPr>
          <p:cNvPr id="20" name="Alt Bilgi Yer Tutucusu 19">
            <a:extLst>
              <a:ext uri="{FF2B5EF4-FFF2-40B4-BE49-F238E27FC236}">
                <a16:creationId xmlns:a16="http://schemas.microsoft.com/office/drawing/2014/main" id="{D5D8FAF9-BBB6-4FF6-BA41-EFD669CEBF95}"/>
              </a:ext>
            </a:extLst>
          </p:cNvPr>
          <p:cNvSpPr>
            <a:spLocks noGrp="1"/>
          </p:cNvSpPr>
          <p:nvPr>
            <p:ph type="ftr" sz="quarter" idx="11"/>
          </p:nvPr>
        </p:nvSpPr>
        <p:spPr>
          <a:xfrm>
            <a:off x="1305623" y="6505293"/>
            <a:ext cx="10588752" cy="320040"/>
          </a:xfrm>
        </p:spPr>
        <p:txBody>
          <a:bodyPr/>
          <a:lstStyle/>
          <a:p>
            <a:r>
              <a:rPr lang="en-US" dirty="0"/>
              <a:t>Veri Madenciliği Vize Ödevi- Ahmet Bedirhan SAĞIR S191210141</a:t>
            </a:r>
          </a:p>
        </p:txBody>
      </p:sp>
      <p:sp>
        <p:nvSpPr>
          <p:cNvPr id="21" name="Slayt Numarası Yer Tutucusu 20">
            <a:extLst>
              <a:ext uri="{FF2B5EF4-FFF2-40B4-BE49-F238E27FC236}">
                <a16:creationId xmlns:a16="http://schemas.microsoft.com/office/drawing/2014/main" id="{CB05AA1A-44C5-45CD-BA5B-D48DBFF6325E}"/>
              </a:ext>
            </a:extLst>
          </p:cNvPr>
          <p:cNvSpPr>
            <a:spLocks noGrp="1"/>
          </p:cNvSpPr>
          <p:nvPr>
            <p:ph type="sldNum" sz="quarter" idx="12"/>
          </p:nvPr>
        </p:nvSpPr>
        <p:spPr>
          <a:xfrm>
            <a:off x="11234363" y="320040"/>
            <a:ext cx="914400" cy="320040"/>
          </a:xfrm>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568463346"/>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Atlas</Template>
  <TotalTime>441</TotalTime>
  <Words>1373</Words>
  <Application>Microsoft Office PowerPoint</Application>
  <PresentationFormat>Geniş ekran</PresentationFormat>
  <Paragraphs>147</Paragraphs>
  <Slides>18</Slides>
  <Notes>0</Notes>
  <HiddenSlides>0</HiddenSlides>
  <MMClips>2</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18</vt:i4>
      </vt:variant>
    </vt:vector>
  </HeadingPairs>
  <TitlesOfParts>
    <vt:vector size="24" baseType="lpstr">
      <vt:lpstr>Calibri</vt:lpstr>
      <vt:lpstr>Calibri Light</vt:lpstr>
      <vt:lpstr>Rockwell</vt:lpstr>
      <vt:lpstr>Rockwell (Gövde)</vt:lpstr>
      <vt:lpstr>Wingdings</vt:lpstr>
      <vt:lpstr>Atlas</vt:lpstr>
      <vt:lpstr>Veri Madenciliği Vize Ödevi</vt:lpstr>
      <vt:lpstr>Konu Başlıkları</vt:lpstr>
      <vt:lpstr>Karar Destek Sistemi (KDS) Nedir?</vt:lpstr>
      <vt:lpstr>Kullanılan Veriseti </vt:lpstr>
      <vt:lpstr>Verisetinin Özellikleri</vt:lpstr>
      <vt:lpstr>Verisetindeki Verinin Durumu</vt:lpstr>
      <vt:lpstr>Verisetinin Düzenlenmesi</vt:lpstr>
      <vt:lpstr>Verisetinin Düzenlenmesi-devam</vt:lpstr>
      <vt:lpstr>4 Adımda Verisetinin RapidMiner’e eklenmesi</vt:lpstr>
      <vt:lpstr>Karar Ağacı oluşturma ve yorumlama</vt:lpstr>
      <vt:lpstr>Karar Ağacı oluşturma ve yorumlama-devam</vt:lpstr>
      <vt:lpstr>Karar Ağacı oluşturma ve yorumlama-devam</vt:lpstr>
      <vt:lpstr>Performans</vt:lpstr>
      <vt:lpstr>KDS yazılımı hakkında</vt:lpstr>
      <vt:lpstr>KDS yazılımı hakkında-devam</vt:lpstr>
      <vt:lpstr>KDS yazılımı hakkında-devam</vt:lpstr>
      <vt:lpstr>KDS nasıl çalışıyor (Video)</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Veri Madenciliği Vize Ödevi</dc:title>
  <dc:creator>Ahmet Bedirhan SAĞIR</dc:creator>
  <cp:lastModifiedBy>Ahmet Bedirhan</cp:lastModifiedBy>
  <cp:revision>14</cp:revision>
  <dcterms:created xsi:type="dcterms:W3CDTF">2020-07-12T18:36:19Z</dcterms:created>
  <dcterms:modified xsi:type="dcterms:W3CDTF">2020-07-24T09:31:11Z</dcterms:modified>
</cp:coreProperties>
</file>

<file path=docProps/thumbnail.jpeg>
</file>